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9" r:id="rId7"/>
    <p:sldId id="275" r:id="rId8"/>
    <p:sldId id="261" r:id="rId9"/>
    <p:sldId id="272" r:id="rId10"/>
    <p:sldId id="262" r:id="rId11"/>
    <p:sldId id="273" r:id="rId12"/>
    <p:sldId id="263" r:id="rId13"/>
    <p:sldId id="276" r:id="rId14"/>
    <p:sldId id="265" r:id="rId15"/>
    <p:sldId id="270" r:id="rId16"/>
    <p:sldId id="274" r:id="rId1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0B7FAF-EE35-4B8E-88D1-A270FFDEC2A2}" v="53" dt="2025-06-21T21:46:22.2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8693" autoAdjust="0"/>
  </p:normalViewPr>
  <p:slideViewPr>
    <p:cSldViewPr snapToGrid="0" snapToObjects="1">
      <p:cViewPr varScale="1">
        <p:scale>
          <a:sx n="54" d="100"/>
          <a:sy n="54" d="100"/>
        </p:scale>
        <p:origin x="136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l Rawat" userId="3a53b7a0f4dfea17" providerId="LiveId" clId="{2C0B7FAF-EE35-4B8E-88D1-A270FFDEC2A2}"/>
    <pc:docChg chg="undo custSel addSld delSld modSld sldOrd">
      <pc:chgData name="Priyal Rawat" userId="3a53b7a0f4dfea17" providerId="LiveId" clId="{2C0B7FAF-EE35-4B8E-88D1-A270FFDEC2A2}" dt="2025-06-22T03:55:15.204" v="998" actId="1076"/>
      <pc:docMkLst>
        <pc:docMk/>
      </pc:docMkLst>
      <pc:sldChg chg="addSp delSp modSp mod modNotesTx">
        <pc:chgData name="Priyal Rawat" userId="3a53b7a0f4dfea17" providerId="LiveId" clId="{2C0B7FAF-EE35-4B8E-88D1-A270FFDEC2A2}" dt="2025-06-22T03:55:15.204" v="998" actId="1076"/>
        <pc:sldMkLst>
          <pc:docMk/>
          <pc:sldMk cId="0" sldId="256"/>
        </pc:sldMkLst>
        <pc:spChg chg="mod">
          <ac:chgData name="Priyal Rawat" userId="3a53b7a0f4dfea17" providerId="LiveId" clId="{2C0B7FAF-EE35-4B8E-88D1-A270FFDEC2A2}" dt="2025-06-21T20:59:23.931" v="3" actId="1076"/>
          <ac:spMkLst>
            <pc:docMk/>
            <pc:sldMk cId="0" sldId="256"/>
            <ac:spMk id="3" creationId="{00000000-0000-0000-0000-000000000000}"/>
          </ac:spMkLst>
        </pc:spChg>
        <pc:spChg chg="del">
          <ac:chgData name="Priyal Rawat" userId="3a53b7a0f4dfea17" providerId="LiveId" clId="{2C0B7FAF-EE35-4B8E-88D1-A270FFDEC2A2}" dt="2025-06-22T03:55:08.500" v="996" actId="478"/>
          <ac:spMkLst>
            <pc:docMk/>
            <pc:sldMk cId="0" sldId="256"/>
            <ac:spMk id="4" creationId="{00000000-0000-0000-0000-000000000000}"/>
          </ac:spMkLst>
        </pc:spChg>
        <pc:spChg chg="mod">
          <ac:chgData name="Priyal Rawat" userId="3a53b7a0f4dfea17" providerId="LiveId" clId="{2C0B7FAF-EE35-4B8E-88D1-A270FFDEC2A2}" dt="2025-06-22T03:55:12.113" v="997" actId="1076"/>
          <ac:spMkLst>
            <pc:docMk/>
            <pc:sldMk cId="0" sldId="256"/>
            <ac:spMk id="5" creationId="{00000000-0000-0000-0000-000000000000}"/>
          </ac:spMkLst>
        </pc:spChg>
        <pc:spChg chg="del">
          <ac:chgData name="Priyal Rawat" userId="3a53b7a0f4dfea17" providerId="LiveId" clId="{2C0B7FAF-EE35-4B8E-88D1-A270FFDEC2A2}" dt="2025-06-21T20:59:13.406" v="1" actId="478"/>
          <ac:spMkLst>
            <pc:docMk/>
            <pc:sldMk cId="0" sldId="256"/>
            <ac:spMk id="6" creationId="{00000000-0000-0000-0000-000000000000}"/>
          </ac:spMkLst>
        </pc:spChg>
        <pc:spChg chg="del">
          <ac:chgData name="Priyal Rawat" userId="3a53b7a0f4dfea17" providerId="LiveId" clId="{2C0B7FAF-EE35-4B8E-88D1-A270FFDEC2A2}" dt="2025-06-21T20:59:15.529" v="2" actId="478"/>
          <ac:spMkLst>
            <pc:docMk/>
            <pc:sldMk cId="0" sldId="256"/>
            <ac:spMk id="7" creationId="{00000000-0000-0000-0000-000000000000}"/>
          </ac:spMkLst>
        </pc:spChg>
        <pc:spChg chg="mod">
          <ac:chgData name="Priyal Rawat" userId="3a53b7a0f4dfea17" providerId="LiveId" clId="{2C0B7FAF-EE35-4B8E-88D1-A270FFDEC2A2}" dt="2025-06-22T03:55:15.204" v="998" actId="1076"/>
          <ac:spMkLst>
            <pc:docMk/>
            <pc:sldMk cId="0" sldId="256"/>
            <ac:spMk id="8" creationId="{00000000-0000-0000-0000-000000000000}"/>
          </ac:spMkLst>
        </pc:spChg>
        <pc:picChg chg="add mod modCrop">
          <ac:chgData name="Priyal Rawat" userId="3a53b7a0f4dfea17" providerId="LiveId" clId="{2C0B7FAF-EE35-4B8E-88D1-A270FFDEC2A2}" dt="2025-06-21T21:35:35.095" v="314" actId="1076"/>
          <ac:picMkLst>
            <pc:docMk/>
            <pc:sldMk cId="0" sldId="256"/>
            <ac:picMk id="7" creationId="{62445ECD-1F75-1D27-8318-983A59B479E0}"/>
          </ac:picMkLst>
        </pc:picChg>
        <pc:picChg chg="add mod">
          <ac:chgData name="Priyal Rawat" userId="3a53b7a0f4dfea17" providerId="LiveId" clId="{2C0B7FAF-EE35-4B8E-88D1-A270FFDEC2A2}" dt="2025-06-21T21:00:09.234" v="9" actId="14100"/>
          <ac:picMkLst>
            <pc:docMk/>
            <pc:sldMk cId="0" sldId="256"/>
            <ac:picMk id="10" creationId="{D7CA38F0-ACD6-855D-30D9-25371FC14F9E}"/>
          </ac:picMkLst>
        </pc:picChg>
      </pc:sldChg>
      <pc:sldChg chg="modSp mod modNotesTx">
        <pc:chgData name="Priyal Rawat" userId="3a53b7a0f4dfea17" providerId="LiveId" clId="{2C0B7FAF-EE35-4B8E-88D1-A270FFDEC2A2}" dt="2025-06-21T21:56:14.686" v="544" actId="20577"/>
        <pc:sldMkLst>
          <pc:docMk/>
          <pc:sldMk cId="0" sldId="257"/>
        </pc:sldMkLst>
        <pc:spChg chg="mod">
          <ac:chgData name="Priyal Rawat" userId="3a53b7a0f4dfea17" providerId="LiveId" clId="{2C0B7FAF-EE35-4B8E-88D1-A270FFDEC2A2}" dt="2025-06-21T21:54:58.040" v="508" actId="1076"/>
          <ac:spMkLst>
            <pc:docMk/>
            <pc:sldMk cId="0" sldId="257"/>
            <ac:spMk id="3" creationId="{00000000-0000-0000-0000-000000000000}"/>
          </ac:spMkLst>
        </pc:spChg>
        <pc:spChg chg="mod">
          <ac:chgData name="Priyal Rawat" userId="3a53b7a0f4dfea17" providerId="LiveId" clId="{2C0B7FAF-EE35-4B8E-88D1-A270FFDEC2A2}" dt="2025-06-21T21:55:11.239" v="512" actId="20577"/>
          <ac:spMkLst>
            <pc:docMk/>
            <pc:sldMk cId="0" sldId="257"/>
            <ac:spMk id="11" creationId="{00000000-0000-0000-0000-000000000000}"/>
          </ac:spMkLst>
        </pc:spChg>
        <pc:spChg chg="mod">
          <ac:chgData name="Priyal Rawat" userId="3a53b7a0f4dfea17" providerId="LiveId" clId="{2C0B7FAF-EE35-4B8E-88D1-A270FFDEC2A2}" dt="2025-06-21T21:55:16.551" v="520" actId="20577"/>
          <ac:spMkLst>
            <pc:docMk/>
            <pc:sldMk cId="0" sldId="257"/>
            <ac:spMk id="12" creationId="{00000000-0000-0000-0000-000000000000}"/>
          </ac:spMkLst>
        </pc:spChg>
      </pc:sldChg>
      <pc:sldChg chg="addSp modSp modNotesTx">
        <pc:chgData name="Priyal Rawat" userId="3a53b7a0f4dfea17" providerId="LiveId" clId="{2C0B7FAF-EE35-4B8E-88D1-A270FFDEC2A2}" dt="2025-06-21T22:24:50.115" v="993"/>
        <pc:sldMkLst>
          <pc:docMk/>
          <pc:sldMk cId="0" sldId="258"/>
        </pc:sldMkLst>
        <pc:picChg chg="add mod">
          <ac:chgData name="Priyal Rawat" userId="3a53b7a0f4dfea17" providerId="LiveId" clId="{2C0B7FAF-EE35-4B8E-88D1-A270FFDEC2A2}" dt="2025-06-21T21:00:14.553" v="10"/>
          <ac:picMkLst>
            <pc:docMk/>
            <pc:sldMk cId="0" sldId="258"/>
            <ac:picMk id="18" creationId="{F4BD77EA-6BFE-872E-0B8A-671723BA3292}"/>
          </ac:picMkLst>
        </pc:picChg>
        <pc:picChg chg="add mod">
          <ac:chgData name="Priyal Rawat" userId="3a53b7a0f4dfea17" providerId="LiveId" clId="{2C0B7FAF-EE35-4B8E-88D1-A270FFDEC2A2}" dt="2025-06-21T21:35:40.284" v="315"/>
          <ac:picMkLst>
            <pc:docMk/>
            <pc:sldMk cId="0" sldId="258"/>
            <ac:picMk id="19" creationId="{A3CAEBFF-E508-20BD-8C90-8F5736FB5D6A}"/>
          </ac:picMkLst>
        </pc:picChg>
      </pc:sldChg>
      <pc:sldChg chg="addSp modSp mod modNotesTx">
        <pc:chgData name="Priyal Rawat" userId="3a53b7a0f4dfea17" providerId="LiveId" clId="{2C0B7FAF-EE35-4B8E-88D1-A270FFDEC2A2}" dt="2025-06-21T21:58:43.478" v="872"/>
        <pc:sldMkLst>
          <pc:docMk/>
          <pc:sldMk cId="0" sldId="259"/>
        </pc:sldMkLst>
        <pc:spChg chg="mod">
          <ac:chgData name="Priyal Rawat" userId="3a53b7a0f4dfea17" providerId="LiveId" clId="{2C0B7FAF-EE35-4B8E-88D1-A270FFDEC2A2}" dt="2025-06-21T21:32:00.301" v="243" actId="1076"/>
          <ac:spMkLst>
            <pc:docMk/>
            <pc:sldMk cId="0" sldId="259"/>
            <ac:spMk id="2" creationId="{00000000-0000-0000-0000-000000000000}"/>
          </ac:spMkLst>
        </pc:spChg>
        <pc:picChg chg="add mod">
          <ac:chgData name="Priyal Rawat" userId="3a53b7a0f4dfea17" providerId="LiveId" clId="{2C0B7FAF-EE35-4B8E-88D1-A270FFDEC2A2}" dt="2025-06-21T21:00:16.418" v="11"/>
          <ac:picMkLst>
            <pc:docMk/>
            <pc:sldMk cId="0" sldId="259"/>
            <ac:picMk id="24" creationId="{E8162A97-5C91-AC05-306A-85CB91643160}"/>
          </ac:picMkLst>
        </pc:picChg>
        <pc:picChg chg="add mod">
          <ac:chgData name="Priyal Rawat" userId="3a53b7a0f4dfea17" providerId="LiveId" clId="{2C0B7FAF-EE35-4B8E-88D1-A270FFDEC2A2}" dt="2025-06-21T21:35:41.843" v="316"/>
          <ac:picMkLst>
            <pc:docMk/>
            <pc:sldMk cId="0" sldId="259"/>
            <ac:picMk id="25" creationId="{4147BA40-6046-10C0-F3C9-F0A9CFA72BAB}"/>
          </ac:picMkLst>
        </pc:picChg>
      </pc:sldChg>
      <pc:sldChg chg="addSp modSp modNotesTx">
        <pc:chgData name="Priyal Rawat" userId="3a53b7a0f4dfea17" providerId="LiveId" clId="{2C0B7FAF-EE35-4B8E-88D1-A270FFDEC2A2}" dt="2025-06-21T21:59:06.379" v="875" actId="20577"/>
        <pc:sldMkLst>
          <pc:docMk/>
          <pc:sldMk cId="0" sldId="260"/>
        </pc:sldMkLst>
        <pc:picChg chg="add mod">
          <ac:chgData name="Priyal Rawat" userId="3a53b7a0f4dfea17" providerId="LiveId" clId="{2C0B7FAF-EE35-4B8E-88D1-A270FFDEC2A2}" dt="2025-06-21T21:00:18.095" v="12"/>
          <ac:picMkLst>
            <pc:docMk/>
            <pc:sldMk cId="0" sldId="260"/>
            <ac:picMk id="19" creationId="{9C860671-DB04-184B-F12E-A91E848ED80A}"/>
          </ac:picMkLst>
        </pc:picChg>
        <pc:picChg chg="add mod">
          <ac:chgData name="Priyal Rawat" userId="3a53b7a0f4dfea17" providerId="LiveId" clId="{2C0B7FAF-EE35-4B8E-88D1-A270FFDEC2A2}" dt="2025-06-21T21:35:43.121" v="317"/>
          <ac:picMkLst>
            <pc:docMk/>
            <pc:sldMk cId="0" sldId="260"/>
            <ac:picMk id="20" creationId="{70CCDEB8-5CF3-41CE-4715-8C9329FE4CE4}"/>
          </ac:picMkLst>
        </pc:picChg>
      </pc:sldChg>
      <pc:sldChg chg="addSp modSp mod modNotesTx">
        <pc:chgData name="Priyal Rawat" userId="3a53b7a0f4dfea17" providerId="LiveId" clId="{2C0B7FAF-EE35-4B8E-88D1-A270FFDEC2A2}" dt="2025-06-21T22:01:06.529" v="885"/>
        <pc:sldMkLst>
          <pc:docMk/>
          <pc:sldMk cId="0" sldId="261"/>
        </pc:sldMkLst>
        <pc:spChg chg="mod">
          <ac:chgData name="Priyal Rawat" userId="3a53b7a0f4dfea17" providerId="LiveId" clId="{2C0B7FAF-EE35-4B8E-88D1-A270FFDEC2A2}" dt="2025-06-21T20:58:52.237" v="0" actId="1076"/>
          <ac:spMkLst>
            <pc:docMk/>
            <pc:sldMk cId="0" sldId="261"/>
            <ac:spMk id="2" creationId="{00000000-0000-0000-0000-000000000000}"/>
          </ac:spMkLst>
        </pc:spChg>
        <pc:spChg chg="mod">
          <ac:chgData name="Priyal Rawat" userId="3a53b7a0f4dfea17" providerId="LiveId" clId="{2C0B7FAF-EE35-4B8E-88D1-A270FFDEC2A2}" dt="2025-06-21T21:31:21.866" v="229" actId="20577"/>
          <ac:spMkLst>
            <pc:docMk/>
            <pc:sldMk cId="0" sldId="261"/>
            <ac:spMk id="3" creationId="{00000000-0000-0000-0000-000000000000}"/>
          </ac:spMkLst>
        </pc:spChg>
        <pc:picChg chg="add mod">
          <ac:chgData name="Priyal Rawat" userId="3a53b7a0f4dfea17" providerId="LiveId" clId="{2C0B7FAF-EE35-4B8E-88D1-A270FFDEC2A2}" dt="2025-06-21T21:00:19.886" v="13"/>
          <ac:picMkLst>
            <pc:docMk/>
            <pc:sldMk cId="0" sldId="261"/>
            <ac:picMk id="16" creationId="{47E4C707-B1B1-E887-5079-BB030307A35F}"/>
          </ac:picMkLst>
        </pc:picChg>
        <pc:picChg chg="add mod">
          <ac:chgData name="Priyal Rawat" userId="3a53b7a0f4dfea17" providerId="LiveId" clId="{2C0B7FAF-EE35-4B8E-88D1-A270FFDEC2A2}" dt="2025-06-21T21:35:46.201" v="319"/>
          <ac:picMkLst>
            <pc:docMk/>
            <pc:sldMk cId="0" sldId="261"/>
            <ac:picMk id="17" creationId="{56BDF737-F705-DAA8-9F36-9AB61D7258B9}"/>
          </ac:picMkLst>
        </pc:picChg>
      </pc:sldChg>
      <pc:sldChg chg="addSp modSp mod modNotesTx">
        <pc:chgData name="Priyal Rawat" userId="3a53b7a0f4dfea17" providerId="LiveId" clId="{2C0B7FAF-EE35-4B8E-88D1-A270FFDEC2A2}" dt="2025-06-21T22:23:03.984" v="992" actId="113"/>
        <pc:sldMkLst>
          <pc:docMk/>
          <pc:sldMk cId="0" sldId="262"/>
        </pc:sldMkLst>
        <pc:spChg chg="mod">
          <ac:chgData name="Priyal Rawat" userId="3a53b7a0f4dfea17" providerId="LiveId" clId="{2C0B7FAF-EE35-4B8E-88D1-A270FFDEC2A2}" dt="2025-06-21T21:37:51.991" v="345" actId="113"/>
          <ac:spMkLst>
            <pc:docMk/>
            <pc:sldMk cId="0" sldId="262"/>
            <ac:spMk id="3" creationId="{00000000-0000-0000-0000-000000000000}"/>
          </ac:spMkLst>
        </pc:spChg>
        <pc:picChg chg="mod">
          <ac:chgData name="Priyal Rawat" userId="3a53b7a0f4dfea17" providerId="LiveId" clId="{2C0B7FAF-EE35-4B8E-88D1-A270FFDEC2A2}" dt="2025-06-21T21:37:47.555" v="344" actId="1076"/>
          <ac:picMkLst>
            <pc:docMk/>
            <pc:sldMk cId="0" sldId="262"/>
            <ac:picMk id="8" creationId="{00000000-0000-0000-0000-000000000000}"/>
          </ac:picMkLst>
        </pc:picChg>
        <pc:picChg chg="add mod">
          <ac:chgData name="Priyal Rawat" userId="3a53b7a0f4dfea17" providerId="LiveId" clId="{2C0B7FAF-EE35-4B8E-88D1-A270FFDEC2A2}" dt="2025-06-21T21:00:21.517" v="14"/>
          <ac:picMkLst>
            <pc:docMk/>
            <pc:sldMk cId="0" sldId="262"/>
            <ac:picMk id="20" creationId="{5C357699-9E51-3964-E597-001E687CA8BA}"/>
          </ac:picMkLst>
        </pc:picChg>
        <pc:picChg chg="add mod">
          <ac:chgData name="Priyal Rawat" userId="3a53b7a0f4dfea17" providerId="LiveId" clId="{2C0B7FAF-EE35-4B8E-88D1-A270FFDEC2A2}" dt="2025-06-21T21:35:50.036" v="321"/>
          <ac:picMkLst>
            <pc:docMk/>
            <pc:sldMk cId="0" sldId="262"/>
            <ac:picMk id="21" creationId="{1C71B826-B8B3-35EA-BD74-66D1E30D9356}"/>
          </ac:picMkLst>
        </pc:picChg>
      </pc:sldChg>
      <pc:sldChg chg="addSp modSp mod modNotesTx">
        <pc:chgData name="Priyal Rawat" userId="3a53b7a0f4dfea17" providerId="LiveId" clId="{2C0B7FAF-EE35-4B8E-88D1-A270FFDEC2A2}" dt="2025-06-21T22:19:51.360" v="892"/>
        <pc:sldMkLst>
          <pc:docMk/>
          <pc:sldMk cId="0" sldId="263"/>
        </pc:sldMkLst>
        <pc:spChg chg="mod">
          <ac:chgData name="Priyal Rawat" userId="3a53b7a0f4dfea17" providerId="LiveId" clId="{2C0B7FAF-EE35-4B8E-88D1-A270FFDEC2A2}" dt="2025-06-21T21:36:48.125" v="336" actId="113"/>
          <ac:spMkLst>
            <pc:docMk/>
            <pc:sldMk cId="0" sldId="263"/>
            <ac:spMk id="3" creationId="{00000000-0000-0000-0000-000000000000}"/>
          </ac:spMkLst>
        </pc:spChg>
        <pc:spChg chg="mod">
          <ac:chgData name="Priyal Rawat" userId="3a53b7a0f4dfea17" providerId="LiveId" clId="{2C0B7FAF-EE35-4B8E-88D1-A270FFDEC2A2}" dt="2025-06-21T21:36:45.711" v="335" actId="113"/>
          <ac:spMkLst>
            <pc:docMk/>
            <pc:sldMk cId="0" sldId="263"/>
            <ac:spMk id="8" creationId="{00000000-0000-0000-0000-000000000000}"/>
          </ac:spMkLst>
        </pc:spChg>
        <pc:spChg chg="mod">
          <ac:chgData name="Priyal Rawat" userId="3a53b7a0f4dfea17" providerId="LiveId" clId="{2C0B7FAF-EE35-4B8E-88D1-A270FFDEC2A2}" dt="2025-06-21T21:36:23.509" v="329" actId="1076"/>
          <ac:spMkLst>
            <pc:docMk/>
            <pc:sldMk cId="0" sldId="263"/>
            <ac:spMk id="9" creationId="{00000000-0000-0000-0000-000000000000}"/>
          </ac:spMkLst>
        </pc:spChg>
        <pc:spChg chg="mod">
          <ac:chgData name="Priyal Rawat" userId="3a53b7a0f4dfea17" providerId="LiveId" clId="{2C0B7FAF-EE35-4B8E-88D1-A270FFDEC2A2}" dt="2025-06-21T21:36:27.705" v="330" actId="1076"/>
          <ac:spMkLst>
            <pc:docMk/>
            <pc:sldMk cId="0" sldId="263"/>
            <ac:spMk id="10" creationId="{00000000-0000-0000-0000-000000000000}"/>
          </ac:spMkLst>
        </pc:spChg>
        <pc:spChg chg="mod">
          <ac:chgData name="Priyal Rawat" userId="3a53b7a0f4dfea17" providerId="LiveId" clId="{2C0B7FAF-EE35-4B8E-88D1-A270FFDEC2A2}" dt="2025-06-21T21:36:43.434" v="334" actId="113"/>
          <ac:spMkLst>
            <pc:docMk/>
            <pc:sldMk cId="0" sldId="263"/>
            <ac:spMk id="13" creationId="{00000000-0000-0000-0000-000000000000}"/>
          </ac:spMkLst>
        </pc:spChg>
        <pc:spChg chg="mod">
          <ac:chgData name="Priyal Rawat" userId="3a53b7a0f4dfea17" providerId="LiveId" clId="{2C0B7FAF-EE35-4B8E-88D1-A270FFDEC2A2}" dt="2025-06-21T21:36:37.356" v="332" actId="1076"/>
          <ac:spMkLst>
            <pc:docMk/>
            <pc:sldMk cId="0" sldId="263"/>
            <ac:spMk id="14" creationId="{00000000-0000-0000-0000-000000000000}"/>
          </ac:spMkLst>
        </pc:spChg>
        <pc:spChg chg="mod">
          <ac:chgData name="Priyal Rawat" userId="3a53b7a0f4dfea17" providerId="LiveId" clId="{2C0B7FAF-EE35-4B8E-88D1-A270FFDEC2A2}" dt="2025-06-21T21:36:31.990" v="331" actId="1076"/>
          <ac:spMkLst>
            <pc:docMk/>
            <pc:sldMk cId="0" sldId="263"/>
            <ac:spMk id="15" creationId="{00000000-0000-0000-0000-000000000000}"/>
          </ac:spMkLst>
        </pc:spChg>
        <pc:picChg chg="add mod">
          <ac:chgData name="Priyal Rawat" userId="3a53b7a0f4dfea17" providerId="LiveId" clId="{2C0B7FAF-EE35-4B8E-88D1-A270FFDEC2A2}" dt="2025-06-21T21:00:24.151" v="15"/>
          <ac:picMkLst>
            <pc:docMk/>
            <pc:sldMk cId="0" sldId="263"/>
            <ac:picMk id="18" creationId="{6E6B1408-2FEB-46E0-5175-5256CEDF2C26}"/>
          </ac:picMkLst>
        </pc:picChg>
        <pc:picChg chg="add mod">
          <ac:chgData name="Priyal Rawat" userId="3a53b7a0f4dfea17" providerId="LiveId" clId="{2C0B7FAF-EE35-4B8E-88D1-A270FFDEC2A2}" dt="2025-06-21T21:35:53.592" v="323"/>
          <ac:picMkLst>
            <pc:docMk/>
            <pc:sldMk cId="0" sldId="263"/>
            <ac:picMk id="19" creationId="{6AD25826-6D51-5DF7-91FA-3D9AC7CF70D3}"/>
          </ac:picMkLst>
        </pc:picChg>
      </pc:sldChg>
      <pc:sldChg chg="addSp modSp del mod">
        <pc:chgData name="Priyal Rawat" userId="3a53b7a0f4dfea17" providerId="LiveId" clId="{2C0B7FAF-EE35-4B8E-88D1-A270FFDEC2A2}" dt="2025-06-21T22:07:39.336" v="889" actId="47"/>
        <pc:sldMkLst>
          <pc:docMk/>
          <pc:sldMk cId="0" sldId="264"/>
        </pc:sldMkLst>
        <pc:spChg chg="mod">
          <ac:chgData name="Priyal Rawat" userId="3a53b7a0f4dfea17" providerId="LiveId" clId="{2C0B7FAF-EE35-4B8E-88D1-A270FFDEC2A2}" dt="2025-06-21T21:01:27.797" v="31" actId="1076"/>
          <ac:spMkLst>
            <pc:docMk/>
            <pc:sldMk cId="0" sldId="264"/>
            <ac:spMk id="3" creationId="{00000000-0000-0000-0000-000000000000}"/>
          </ac:spMkLst>
        </pc:spChg>
        <pc:spChg chg="mod">
          <ac:chgData name="Priyal Rawat" userId="3a53b7a0f4dfea17" providerId="LiveId" clId="{2C0B7FAF-EE35-4B8E-88D1-A270FFDEC2A2}" dt="2025-06-21T21:02:17.045" v="72" actId="20577"/>
          <ac:spMkLst>
            <pc:docMk/>
            <pc:sldMk cId="0" sldId="264"/>
            <ac:spMk id="4" creationId="{00000000-0000-0000-0000-000000000000}"/>
          </ac:spMkLst>
        </pc:spChg>
        <pc:spChg chg="mod">
          <ac:chgData name="Priyal Rawat" userId="3a53b7a0f4dfea17" providerId="LiveId" clId="{2C0B7FAF-EE35-4B8E-88D1-A270FFDEC2A2}" dt="2025-06-21T21:01:55.442" v="44" actId="20577"/>
          <ac:spMkLst>
            <pc:docMk/>
            <pc:sldMk cId="0" sldId="264"/>
            <ac:spMk id="6" creationId="{00000000-0000-0000-0000-000000000000}"/>
          </ac:spMkLst>
        </pc:spChg>
        <pc:spChg chg="mod">
          <ac:chgData name="Priyal Rawat" userId="3a53b7a0f4dfea17" providerId="LiveId" clId="{2C0B7FAF-EE35-4B8E-88D1-A270FFDEC2A2}" dt="2025-06-21T21:02:00.699" v="55" actId="20577"/>
          <ac:spMkLst>
            <pc:docMk/>
            <pc:sldMk cId="0" sldId="264"/>
            <ac:spMk id="12" creationId="{00000000-0000-0000-0000-000000000000}"/>
          </ac:spMkLst>
        </pc:spChg>
        <pc:spChg chg="mod">
          <ac:chgData name="Priyal Rawat" userId="3a53b7a0f4dfea17" providerId="LiveId" clId="{2C0B7FAF-EE35-4B8E-88D1-A270FFDEC2A2}" dt="2025-06-21T21:01:44.222" v="33" actId="1076"/>
          <ac:spMkLst>
            <pc:docMk/>
            <pc:sldMk cId="0" sldId="264"/>
            <ac:spMk id="17" creationId="{00000000-0000-0000-0000-000000000000}"/>
          </ac:spMkLst>
        </pc:spChg>
        <pc:spChg chg="mod">
          <ac:chgData name="Priyal Rawat" userId="3a53b7a0f4dfea17" providerId="LiveId" clId="{2C0B7FAF-EE35-4B8E-88D1-A270FFDEC2A2}" dt="2025-06-21T21:02:05.839" v="66" actId="20577"/>
          <ac:spMkLst>
            <pc:docMk/>
            <pc:sldMk cId="0" sldId="264"/>
            <ac:spMk id="18" creationId="{00000000-0000-0000-0000-000000000000}"/>
          </ac:spMkLst>
        </pc:spChg>
        <pc:picChg chg="add mod">
          <ac:chgData name="Priyal Rawat" userId="3a53b7a0f4dfea17" providerId="LiveId" clId="{2C0B7FAF-EE35-4B8E-88D1-A270FFDEC2A2}" dt="2025-06-21T21:00:30.308" v="17" actId="14100"/>
          <ac:picMkLst>
            <pc:docMk/>
            <pc:sldMk cId="0" sldId="264"/>
            <ac:picMk id="23" creationId="{1C4BE34B-902B-35B8-E559-EFC8BF5BB81B}"/>
          </ac:picMkLst>
        </pc:picChg>
        <pc:picChg chg="add mod">
          <ac:chgData name="Priyal Rawat" userId="3a53b7a0f4dfea17" providerId="LiveId" clId="{2C0B7FAF-EE35-4B8E-88D1-A270FFDEC2A2}" dt="2025-06-21T21:35:54.928" v="324"/>
          <ac:picMkLst>
            <pc:docMk/>
            <pc:sldMk cId="0" sldId="264"/>
            <ac:picMk id="24" creationId="{101DECFC-CFA7-7F5C-CA44-9BA9678E69C2}"/>
          </ac:picMkLst>
        </pc:picChg>
      </pc:sldChg>
      <pc:sldChg chg="addSp modSp modNotesTx">
        <pc:chgData name="Priyal Rawat" userId="3a53b7a0f4dfea17" providerId="LiveId" clId="{2C0B7FAF-EE35-4B8E-88D1-A270FFDEC2A2}" dt="2025-06-21T22:09:12.503" v="890"/>
        <pc:sldMkLst>
          <pc:docMk/>
          <pc:sldMk cId="0" sldId="265"/>
        </pc:sldMkLst>
        <pc:picChg chg="add mod">
          <ac:chgData name="Priyal Rawat" userId="3a53b7a0f4dfea17" providerId="LiveId" clId="{2C0B7FAF-EE35-4B8E-88D1-A270FFDEC2A2}" dt="2025-06-21T21:00:35.997" v="18"/>
          <ac:picMkLst>
            <pc:docMk/>
            <pc:sldMk cId="0" sldId="265"/>
            <ac:picMk id="17" creationId="{C437AE50-CF82-296B-076D-4466FA5EC6EF}"/>
          </ac:picMkLst>
        </pc:picChg>
        <pc:picChg chg="add mod">
          <ac:chgData name="Priyal Rawat" userId="3a53b7a0f4dfea17" providerId="LiveId" clId="{2C0B7FAF-EE35-4B8E-88D1-A270FFDEC2A2}" dt="2025-06-21T21:35:57.470" v="325"/>
          <ac:picMkLst>
            <pc:docMk/>
            <pc:sldMk cId="0" sldId="265"/>
            <ac:picMk id="18" creationId="{CEBBE3EA-6214-996D-3959-E7F0394C10AC}"/>
          </ac:picMkLst>
        </pc:picChg>
      </pc:sldChg>
      <pc:sldChg chg="addSp modSp new del">
        <pc:chgData name="Priyal Rawat" userId="3a53b7a0f4dfea17" providerId="LiveId" clId="{2C0B7FAF-EE35-4B8E-88D1-A270FFDEC2A2}" dt="2025-06-21T21:23:43.711" v="140" actId="47"/>
        <pc:sldMkLst>
          <pc:docMk/>
          <pc:sldMk cId="2403953357" sldId="266"/>
        </pc:sldMkLst>
        <pc:picChg chg="add mod">
          <ac:chgData name="Priyal Rawat" userId="3a53b7a0f4dfea17" providerId="LiveId" clId="{2C0B7FAF-EE35-4B8E-88D1-A270FFDEC2A2}" dt="2025-06-21T21:01:00.835" v="25"/>
          <ac:picMkLst>
            <pc:docMk/>
            <pc:sldMk cId="2403953357" sldId="266"/>
            <ac:picMk id="2" creationId="{6C9F8E4D-5B0F-93EE-AB4D-E1987C3CCDCF}"/>
          </ac:picMkLst>
        </pc:picChg>
      </pc:sldChg>
      <pc:sldChg chg="addSp modSp new del">
        <pc:chgData name="Priyal Rawat" userId="3a53b7a0f4dfea17" providerId="LiveId" clId="{2C0B7FAF-EE35-4B8E-88D1-A270FFDEC2A2}" dt="2025-06-21T21:23:45.113" v="141" actId="47"/>
        <pc:sldMkLst>
          <pc:docMk/>
          <pc:sldMk cId="1980914452" sldId="267"/>
        </pc:sldMkLst>
        <pc:picChg chg="add mod">
          <ac:chgData name="Priyal Rawat" userId="3a53b7a0f4dfea17" providerId="LiveId" clId="{2C0B7FAF-EE35-4B8E-88D1-A270FFDEC2A2}" dt="2025-06-21T21:01:02.362" v="26"/>
          <ac:picMkLst>
            <pc:docMk/>
            <pc:sldMk cId="1980914452" sldId="267"/>
            <ac:picMk id="2" creationId="{BBDDE09F-04F0-7DEB-0C6C-16FE390F38B7}"/>
          </ac:picMkLst>
        </pc:picChg>
      </pc:sldChg>
      <pc:sldChg chg="addSp modSp new del">
        <pc:chgData name="Priyal Rawat" userId="3a53b7a0f4dfea17" providerId="LiveId" clId="{2C0B7FAF-EE35-4B8E-88D1-A270FFDEC2A2}" dt="2025-06-21T21:23:47.203" v="142" actId="47"/>
        <pc:sldMkLst>
          <pc:docMk/>
          <pc:sldMk cId="1115230726" sldId="268"/>
        </pc:sldMkLst>
        <pc:picChg chg="add mod">
          <ac:chgData name="Priyal Rawat" userId="3a53b7a0f4dfea17" providerId="LiveId" clId="{2C0B7FAF-EE35-4B8E-88D1-A270FFDEC2A2}" dt="2025-06-21T21:01:03.733" v="27"/>
          <ac:picMkLst>
            <pc:docMk/>
            <pc:sldMk cId="1115230726" sldId="268"/>
            <ac:picMk id="2" creationId="{77F0B106-1DD2-A6D9-7192-171484ACE735}"/>
          </ac:picMkLst>
        </pc:picChg>
      </pc:sldChg>
      <pc:sldChg chg="addSp delSp modSp new mod ord modNotesTx">
        <pc:chgData name="Priyal Rawat" userId="3a53b7a0f4dfea17" providerId="LiveId" clId="{2C0B7FAF-EE35-4B8E-88D1-A270FFDEC2A2}" dt="2025-06-21T22:00:40.988" v="883" actId="20577"/>
        <pc:sldMkLst>
          <pc:docMk/>
          <pc:sldMk cId="3606463042" sldId="269"/>
        </pc:sldMkLst>
        <pc:spChg chg="add mod">
          <ac:chgData name="Priyal Rawat" userId="3a53b7a0f4dfea17" providerId="LiveId" clId="{2C0B7FAF-EE35-4B8E-88D1-A270FFDEC2A2}" dt="2025-06-21T21:29:42.368" v="208" actId="1076"/>
          <ac:spMkLst>
            <pc:docMk/>
            <pc:sldMk cId="3606463042" sldId="269"/>
            <ac:spMk id="2" creationId="{AACF50F5-4BD3-DA82-FBC2-C8D9F5B4DD7E}"/>
          </ac:spMkLst>
        </pc:spChg>
        <pc:spChg chg="add mod">
          <ac:chgData name="Priyal Rawat" userId="3a53b7a0f4dfea17" providerId="LiveId" clId="{2C0B7FAF-EE35-4B8E-88D1-A270FFDEC2A2}" dt="2025-06-21T21:30:39.188" v="215" actId="1076"/>
          <ac:spMkLst>
            <pc:docMk/>
            <pc:sldMk cId="3606463042" sldId="269"/>
            <ac:spMk id="6" creationId="{A9E771A6-B08C-7655-50FD-777F835FEC3B}"/>
          </ac:spMkLst>
        </pc:spChg>
        <pc:graphicFrameChg chg="add mod modGraphic">
          <ac:chgData name="Priyal Rawat" userId="3a53b7a0f4dfea17" providerId="LiveId" clId="{2C0B7FAF-EE35-4B8E-88D1-A270FFDEC2A2}" dt="2025-06-21T21:31:02.494" v="225" actId="20577"/>
          <ac:graphicFrameMkLst>
            <pc:docMk/>
            <pc:sldMk cId="3606463042" sldId="269"/>
            <ac:graphicFrameMk id="3" creationId="{42B34528-C494-2137-51A4-3607B8BC0DA9}"/>
          </ac:graphicFrameMkLst>
        </pc:graphicFrameChg>
        <pc:graphicFrameChg chg="add del modGraphic">
          <ac:chgData name="Priyal Rawat" userId="3a53b7a0f4dfea17" providerId="LiveId" clId="{2C0B7FAF-EE35-4B8E-88D1-A270FFDEC2A2}" dt="2025-06-21T21:00:57.645" v="24" actId="478"/>
          <ac:graphicFrameMkLst>
            <pc:docMk/>
            <pc:sldMk cId="3606463042" sldId="269"/>
            <ac:graphicFrameMk id="3" creationId="{F52B47D4-14EC-67BF-6B1D-ED5A076B28C3}"/>
          </ac:graphicFrameMkLst>
        </pc:graphicFrameChg>
        <pc:picChg chg="add mod">
          <ac:chgData name="Priyal Rawat" userId="3a53b7a0f4dfea17" providerId="LiveId" clId="{2C0B7FAF-EE35-4B8E-88D1-A270FFDEC2A2}" dt="2025-06-21T21:01:05.314" v="28"/>
          <ac:picMkLst>
            <pc:docMk/>
            <pc:sldMk cId="3606463042" sldId="269"/>
            <ac:picMk id="4" creationId="{A4781C32-C1C5-EC2C-4DD1-AFEB94A50BF9}"/>
          </ac:picMkLst>
        </pc:picChg>
        <pc:picChg chg="add mod">
          <ac:chgData name="Priyal Rawat" userId="3a53b7a0f4dfea17" providerId="LiveId" clId="{2C0B7FAF-EE35-4B8E-88D1-A270FFDEC2A2}" dt="2025-06-21T21:35:44.693" v="318"/>
          <ac:picMkLst>
            <pc:docMk/>
            <pc:sldMk cId="3606463042" sldId="269"/>
            <ac:picMk id="7" creationId="{89287D6D-6847-2A57-7CDD-09BD566B700D}"/>
          </ac:picMkLst>
        </pc:picChg>
      </pc:sldChg>
      <pc:sldChg chg="addSp modSp new mod">
        <pc:chgData name="Priyal Rawat" userId="3a53b7a0f4dfea17" providerId="LiveId" clId="{2C0B7FAF-EE35-4B8E-88D1-A270FFDEC2A2}" dt="2025-06-21T21:35:59.799" v="326"/>
        <pc:sldMkLst>
          <pc:docMk/>
          <pc:sldMk cId="2770012835" sldId="270"/>
        </pc:sldMkLst>
        <pc:spChg chg="add mod">
          <ac:chgData name="Priyal Rawat" userId="3a53b7a0f4dfea17" providerId="LiveId" clId="{2C0B7FAF-EE35-4B8E-88D1-A270FFDEC2A2}" dt="2025-06-21T21:33:26.245" v="257" actId="1076"/>
          <ac:spMkLst>
            <pc:docMk/>
            <pc:sldMk cId="2770012835" sldId="270"/>
            <ac:spMk id="3" creationId="{60021E0A-F8A7-7D73-FD34-F668A25C1F2F}"/>
          </ac:spMkLst>
        </pc:spChg>
        <pc:spChg chg="add mod">
          <ac:chgData name="Priyal Rawat" userId="3a53b7a0f4dfea17" providerId="LiveId" clId="{2C0B7FAF-EE35-4B8E-88D1-A270FFDEC2A2}" dt="2025-06-21T21:33:21.671" v="256" actId="255"/>
          <ac:spMkLst>
            <pc:docMk/>
            <pc:sldMk cId="2770012835" sldId="270"/>
            <ac:spMk id="5" creationId="{ED1C69B3-84F9-B100-3ED4-640867C4EBD6}"/>
          </ac:spMkLst>
        </pc:spChg>
        <pc:picChg chg="add mod">
          <ac:chgData name="Priyal Rawat" userId="3a53b7a0f4dfea17" providerId="LiveId" clId="{2C0B7FAF-EE35-4B8E-88D1-A270FFDEC2A2}" dt="2025-06-21T21:01:11.780" v="30"/>
          <ac:picMkLst>
            <pc:docMk/>
            <pc:sldMk cId="2770012835" sldId="270"/>
            <ac:picMk id="2" creationId="{F127D1EE-FBBC-E5CA-2484-0D221C140491}"/>
          </ac:picMkLst>
        </pc:picChg>
        <pc:picChg chg="add mod">
          <ac:chgData name="Priyal Rawat" userId="3a53b7a0f4dfea17" providerId="LiveId" clId="{2C0B7FAF-EE35-4B8E-88D1-A270FFDEC2A2}" dt="2025-06-21T21:35:59.799" v="326"/>
          <ac:picMkLst>
            <pc:docMk/>
            <pc:sldMk cId="2770012835" sldId="270"/>
            <ac:picMk id="6" creationId="{089B5E98-9B8F-ECF6-1A5D-E6FDAF8204CA}"/>
          </ac:picMkLst>
        </pc:picChg>
      </pc:sldChg>
      <pc:sldChg chg="addSp delSp modSp new del mod">
        <pc:chgData name="Priyal Rawat" userId="3a53b7a0f4dfea17" providerId="LiveId" clId="{2C0B7FAF-EE35-4B8E-88D1-A270FFDEC2A2}" dt="2025-06-21T21:18:45.969" v="79" actId="47"/>
        <pc:sldMkLst>
          <pc:docMk/>
          <pc:sldMk cId="2260018003" sldId="271"/>
        </pc:sldMkLst>
        <pc:spChg chg="add del mod">
          <ac:chgData name="Priyal Rawat" userId="3a53b7a0f4dfea17" providerId="LiveId" clId="{2C0B7FAF-EE35-4B8E-88D1-A270FFDEC2A2}" dt="2025-06-21T21:18:32.556" v="75" actId="478"/>
          <ac:spMkLst>
            <pc:docMk/>
            <pc:sldMk cId="2260018003" sldId="271"/>
            <ac:spMk id="2" creationId="{61EADD1F-7B2D-B579-90F1-D3190C7986BE}"/>
          </ac:spMkLst>
        </pc:spChg>
      </pc:sldChg>
      <pc:sldChg chg="addSp modSp add del mod modNotesTx">
        <pc:chgData name="Priyal Rawat" userId="3a53b7a0f4dfea17" providerId="LiveId" clId="{2C0B7FAF-EE35-4B8E-88D1-A270FFDEC2A2}" dt="2025-06-21T22:22:03.404" v="989" actId="20577"/>
        <pc:sldMkLst>
          <pc:docMk/>
          <pc:sldMk cId="0" sldId="272"/>
        </pc:sldMkLst>
        <pc:spChg chg="mod">
          <ac:chgData name="Priyal Rawat" userId="3a53b7a0f4dfea17" providerId="LiveId" clId="{2C0B7FAF-EE35-4B8E-88D1-A270FFDEC2A2}" dt="2025-06-21T21:26:23.072" v="190" actId="2711"/>
          <ac:spMkLst>
            <pc:docMk/>
            <pc:sldMk cId="0" sldId="272"/>
            <ac:spMk id="10" creationId="{00000000-0000-0000-0000-000000000000}"/>
          </ac:spMkLst>
        </pc:spChg>
        <pc:spChg chg="mod">
          <ac:chgData name="Priyal Rawat" userId="3a53b7a0f4dfea17" providerId="LiveId" clId="{2C0B7FAF-EE35-4B8E-88D1-A270FFDEC2A2}" dt="2025-06-21T21:26:23.072" v="190" actId="2711"/>
          <ac:spMkLst>
            <pc:docMk/>
            <pc:sldMk cId="0" sldId="272"/>
            <ac:spMk id="16" creationId="{00000000-0000-0000-0000-000000000000}"/>
          </ac:spMkLst>
        </pc:spChg>
        <pc:spChg chg="mod">
          <ac:chgData name="Priyal Rawat" userId="3a53b7a0f4dfea17" providerId="LiveId" clId="{2C0B7FAF-EE35-4B8E-88D1-A270FFDEC2A2}" dt="2025-06-21T21:26:23.072" v="190" actId="2711"/>
          <ac:spMkLst>
            <pc:docMk/>
            <pc:sldMk cId="0" sldId="272"/>
            <ac:spMk id="22" creationId="{00000000-0000-0000-0000-000000000000}"/>
          </ac:spMkLst>
        </pc:spChg>
        <pc:picChg chg="add mod">
          <ac:chgData name="Priyal Rawat" userId="3a53b7a0f4dfea17" providerId="LiveId" clId="{2C0B7FAF-EE35-4B8E-88D1-A270FFDEC2A2}" dt="2025-06-21T21:18:52.859" v="80"/>
          <ac:picMkLst>
            <pc:docMk/>
            <pc:sldMk cId="0" sldId="272"/>
            <ac:picMk id="29" creationId="{B6AE590C-F408-5FEA-3D20-B157ECA5AE52}"/>
          </ac:picMkLst>
        </pc:picChg>
        <pc:picChg chg="add mod">
          <ac:chgData name="Priyal Rawat" userId="3a53b7a0f4dfea17" providerId="LiveId" clId="{2C0B7FAF-EE35-4B8E-88D1-A270FFDEC2A2}" dt="2025-06-21T21:35:48.655" v="320"/>
          <ac:picMkLst>
            <pc:docMk/>
            <pc:sldMk cId="0" sldId="272"/>
            <ac:picMk id="30" creationId="{24B19604-6328-AC10-A763-2463E815C2BB}"/>
          </ac:picMkLst>
        </pc:picChg>
      </pc:sldChg>
      <pc:sldChg chg="addSp modSp add mod ord modNotesTx">
        <pc:chgData name="Priyal Rawat" userId="3a53b7a0f4dfea17" providerId="LiveId" clId="{2C0B7FAF-EE35-4B8E-88D1-A270FFDEC2A2}" dt="2025-06-21T22:04:11.219" v="888"/>
        <pc:sldMkLst>
          <pc:docMk/>
          <pc:sldMk cId="3739170311" sldId="273"/>
        </pc:sldMkLst>
        <pc:spChg chg="mod">
          <ac:chgData name="Priyal Rawat" userId="3a53b7a0f4dfea17" providerId="LiveId" clId="{2C0B7FAF-EE35-4B8E-88D1-A270FFDEC2A2}" dt="2025-06-21T21:19:20.711" v="100" actId="20577"/>
          <ac:spMkLst>
            <pc:docMk/>
            <pc:sldMk cId="3739170311" sldId="273"/>
            <ac:spMk id="2" creationId="{ED502B67-6549-BC62-2610-AA2E873AF34D}"/>
          </ac:spMkLst>
        </pc:spChg>
        <pc:spChg chg="mod">
          <ac:chgData name="Priyal Rawat" userId="3a53b7a0f4dfea17" providerId="LiveId" clId="{2C0B7FAF-EE35-4B8E-88D1-A270FFDEC2A2}" dt="2025-06-21T21:20:56.342" v="107" actId="20577"/>
          <ac:spMkLst>
            <pc:docMk/>
            <pc:sldMk cId="3739170311" sldId="273"/>
            <ac:spMk id="12" creationId="{FF535E7E-1CDF-98B4-01D7-BB2AE13A500E}"/>
          </ac:spMkLst>
        </pc:spChg>
        <pc:spChg chg="mod">
          <ac:chgData name="Priyal Rawat" userId="3a53b7a0f4dfea17" providerId="LiveId" clId="{2C0B7FAF-EE35-4B8E-88D1-A270FFDEC2A2}" dt="2025-06-21T21:21:24.170" v="128" actId="20577"/>
          <ac:spMkLst>
            <pc:docMk/>
            <pc:sldMk cId="3739170311" sldId="273"/>
            <ac:spMk id="13" creationId="{2BFC52ED-7ACE-17CC-84F5-A4364A0D7653}"/>
          </ac:spMkLst>
        </pc:spChg>
        <pc:spChg chg="mod">
          <ac:chgData name="Priyal Rawat" userId="3a53b7a0f4dfea17" providerId="LiveId" clId="{2C0B7FAF-EE35-4B8E-88D1-A270FFDEC2A2}" dt="2025-06-21T21:21:50.968" v="131"/>
          <ac:spMkLst>
            <pc:docMk/>
            <pc:sldMk cId="3739170311" sldId="273"/>
            <ac:spMk id="14" creationId="{0CAE0B49-1E40-45ED-F9D6-AD002A84534E}"/>
          </ac:spMkLst>
        </pc:spChg>
        <pc:spChg chg="mod">
          <ac:chgData name="Priyal Rawat" userId="3a53b7a0f4dfea17" providerId="LiveId" clId="{2C0B7FAF-EE35-4B8E-88D1-A270FFDEC2A2}" dt="2025-06-21T21:22:23.072" v="135"/>
          <ac:spMkLst>
            <pc:docMk/>
            <pc:sldMk cId="3739170311" sldId="273"/>
            <ac:spMk id="15" creationId="{ED216F3A-ADC5-6C01-7D39-9C74EE6DC964}"/>
          </ac:spMkLst>
        </pc:spChg>
        <pc:spChg chg="mod">
          <ac:chgData name="Priyal Rawat" userId="3a53b7a0f4dfea17" providerId="LiveId" clId="{2C0B7FAF-EE35-4B8E-88D1-A270FFDEC2A2}" dt="2025-06-21T21:21:02.416" v="114" actId="20577"/>
          <ac:spMkLst>
            <pc:docMk/>
            <pc:sldMk cId="3739170311" sldId="273"/>
            <ac:spMk id="18" creationId="{82028ECD-36DC-8AE2-4AE1-45431EC71F53}"/>
          </ac:spMkLst>
        </pc:spChg>
        <pc:spChg chg="mod">
          <ac:chgData name="Priyal Rawat" userId="3a53b7a0f4dfea17" providerId="LiveId" clId="{2C0B7FAF-EE35-4B8E-88D1-A270FFDEC2A2}" dt="2025-06-21T21:21:36.239" v="129"/>
          <ac:spMkLst>
            <pc:docMk/>
            <pc:sldMk cId="3739170311" sldId="273"/>
            <ac:spMk id="19" creationId="{7A431FEA-D8C4-963F-9E56-6C62CCF6D38A}"/>
          </ac:spMkLst>
        </pc:spChg>
        <pc:spChg chg="mod">
          <ac:chgData name="Priyal Rawat" userId="3a53b7a0f4dfea17" providerId="LiveId" clId="{2C0B7FAF-EE35-4B8E-88D1-A270FFDEC2A2}" dt="2025-06-21T21:22:05.485" v="133"/>
          <ac:spMkLst>
            <pc:docMk/>
            <pc:sldMk cId="3739170311" sldId="273"/>
            <ac:spMk id="20" creationId="{A79AB9D8-CE71-FC27-66FB-8DA89B3FE042}"/>
          </ac:spMkLst>
        </pc:spChg>
        <pc:spChg chg="mod">
          <ac:chgData name="Priyal Rawat" userId="3a53b7a0f4dfea17" providerId="LiveId" clId="{2C0B7FAF-EE35-4B8E-88D1-A270FFDEC2A2}" dt="2025-06-21T21:22:30.866" v="136"/>
          <ac:spMkLst>
            <pc:docMk/>
            <pc:sldMk cId="3739170311" sldId="273"/>
            <ac:spMk id="21" creationId="{5BDAB06D-44F3-D7F1-8066-81193B507D3E}"/>
          </ac:spMkLst>
        </pc:spChg>
        <pc:spChg chg="mod">
          <ac:chgData name="Priyal Rawat" userId="3a53b7a0f4dfea17" providerId="LiveId" clId="{2C0B7FAF-EE35-4B8E-88D1-A270FFDEC2A2}" dt="2025-06-21T21:21:11.995" v="122" actId="20577"/>
          <ac:spMkLst>
            <pc:docMk/>
            <pc:sldMk cId="3739170311" sldId="273"/>
            <ac:spMk id="24" creationId="{AAB9EE51-8D52-B344-71FF-BEAD4DB0F2BD}"/>
          </ac:spMkLst>
        </pc:spChg>
        <pc:spChg chg="mod">
          <ac:chgData name="Priyal Rawat" userId="3a53b7a0f4dfea17" providerId="LiveId" clId="{2C0B7FAF-EE35-4B8E-88D1-A270FFDEC2A2}" dt="2025-06-21T21:21:44.860" v="130"/>
          <ac:spMkLst>
            <pc:docMk/>
            <pc:sldMk cId="3739170311" sldId="273"/>
            <ac:spMk id="25" creationId="{028AC863-4673-19EE-720C-1ECCDF8CC804}"/>
          </ac:spMkLst>
        </pc:spChg>
        <pc:spChg chg="mod">
          <ac:chgData name="Priyal Rawat" userId="3a53b7a0f4dfea17" providerId="LiveId" clId="{2C0B7FAF-EE35-4B8E-88D1-A270FFDEC2A2}" dt="2025-06-21T21:22:14.625" v="134"/>
          <ac:spMkLst>
            <pc:docMk/>
            <pc:sldMk cId="3739170311" sldId="273"/>
            <ac:spMk id="26" creationId="{213E5C6E-E844-F282-96BB-B3C4585A81E9}"/>
          </ac:spMkLst>
        </pc:spChg>
        <pc:spChg chg="mod">
          <ac:chgData name="Priyal Rawat" userId="3a53b7a0f4dfea17" providerId="LiveId" clId="{2C0B7FAF-EE35-4B8E-88D1-A270FFDEC2A2}" dt="2025-06-21T21:22:36.957" v="137"/>
          <ac:spMkLst>
            <pc:docMk/>
            <pc:sldMk cId="3739170311" sldId="273"/>
            <ac:spMk id="27" creationId="{361758B7-66FA-FAF8-66EC-2CF3E60383D4}"/>
          </ac:spMkLst>
        </pc:spChg>
        <pc:spChg chg="mod">
          <ac:chgData name="Priyal Rawat" userId="3a53b7a0f4dfea17" providerId="LiveId" clId="{2C0B7FAF-EE35-4B8E-88D1-A270FFDEC2A2}" dt="2025-06-21T21:37:37.438" v="342" actId="1076"/>
          <ac:spMkLst>
            <pc:docMk/>
            <pc:sldMk cId="3739170311" sldId="273"/>
            <ac:spMk id="28" creationId="{C2F8CAAD-C33C-77AA-31B4-93EA6A50778E}"/>
          </ac:spMkLst>
        </pc:spChg>
        <pc:picChg chg="add mod">
          <ac:chgData name="Priyal Rawat" userId="3a53b7a0f4dfea17" providerId="LiveId" clId="{2C0B7FAF-EE35-4B8E-88D1-A270FFDEC2A2}" dt="2025-06-21T21:35:51.481" v="322"/>
          <ac:picMkLst>
            <pc:docMk/>
            <pc:sldMk cId="3739170311" sldId="273"/>
            <ac:picMk id="30" creationId="{8BBF5D49-87F5-6A24-D997-2A5709904856}"/>
          </ac:picMkLst>
        </pc:picChg>
      </pc:sldChg>
      <pc:sldChg chg="new del">
        <pc:chgData name="Priyal Rawat" userId="3a53b7a0f4dfea17" providerId="LiveId" clId="{2C0B7FAF-EE35-4B8E-88D1-A270FFDEC2A2}" dt="2025-06-21T21:23:58.251" v="144" actId="47"/>
        <pc:sldMkLst>
          <pc:docMk/>
          <pc:sldMk cId="1467224218" sldId="274"/>
        </pc:sldMkLst>
      </pc:sldChg>
      <pc:sldChg chg="addSp modSp new mod">
        <pc:chgData name="Priyal Rawat" userId="3a53b7a0f4dfea17" providerId="LiveId" clId="{2C0B7FAF-EE35-4B8E-88D1-A270FFDEC2A2}" dt="2025-06-21T21:36:01.115" v="327"/>
        <pc:sldMkLst>
          <pc:docMk/>
          <pc:sldMk cId="3684913006" sldId="274"/>
        </pc:sldMkLst>
        <pc:spChg chg="add mod">
          <ac:chgData name="Priyal Rawat" userId="3a53b7a0f4dfea17" providerId="LiveId" clId="{2C0B7FAF-EE35-4B8E-88D1-A270FFDEC2A2}" dt="2025-06-21T21:34:09.757" v="302" actId="1076"/>
          <ac:spMkLst>
            <pc:docMk/>
            <pc:sldMk cId="3684913006" sldId="274"/>
            <ac:spMk id="3" creationId="{B2A06924-4FF8-B02F-553E-3743ED9477D7}"/>
          </ac:spMkLst>
        </pc:spChg>
        <pc:picChg chg="add mod">
          <ac:chgData name="Priyal Rawat" userId="3a53b7a0f4dfea17" providerId="LiveId" clId="{2C0B7FAF-EE35-4B8E-88D1-A270FFDEC2A2}" dt="2025-06-21T21:33:35.178" v="259"/>
          <ac:picMkLst>
            <pc:docMk/>
            <pc:sldMk cId="3684913006" sldId="274"/>
            <ac:picMk id="2" creationId="{34D73B7B-6893-9A6A-06C8-2F12B893323A}"/>
          </ac:picMkLst>
        </pc:picChg>
        <pc:picChg chg="add mod">
          <ac:chgData name="Priyal Rawat" userId="3a53b7a0f4dfea17" providerId="LiveId" clId="{2C0B7FAF-EE35-4B8E-88D1-A270FFDEC2A2}" dt="2025-06-21T21:36:01.115" v="327"/>
          <ac:picMkLst>
            <pc:docMk/>
            <pc:sldMk cId="3684913006" sldId="274"/>
            <ac:picMk id="4" creationId="{29FCB6AC-757B-23CD-4CDD-3172B4115227}"/>
          </ac:picMkLst>
        </pc:picChg>
      </pc:sldChg>
      <pc:sldChg chg="addSp modSp new mod modNotesTx">
        <pc:chgData name="Priyal Rawat" userId="3a53b7a0f4dfea17" providerId="LiveId" clId="{2C0B7FAF-EE35-4B8E-88D1-A270FFDEC2A2}" dt="2025-06-21T22:00:52.833" v="884"/>
        <pc:sldMkLst>
          <pc:docMk/>
          <pc:sldMk cId="1655740364" sldId="275"/>
        </pc:sldMkLst>
        <pc:spChg chg="add mod">
          <ac:chgData name="Priyal Rawat" userId="3a53b7a0f4dfea17" providerId="LiveId" clId="{2C0B7FAF-EE35-4B8E-88D1-A270FFDEC2A2}" dt="2025-06-21T21:39:01.582" v="394" actId="1076"/>
          <ac:spMkLst>
            <pc:docMk/>
            <pc:sldMk cId="1655740364" sldId="275"/>
            <ac:spMk id="2" creationId="{1B19E3F2-18A0-7A3D-334B-3A7AEA570A23}"/>
          </ac:spMkLst>
        </pc:spChg>
        <pc:spChg chg="add mod">
          <ac:chgData name="Priyal Rawat" userId="3a53b7a0f4dfea17" providerId="LiveId" clId="{2C0B7FAF-EE35-4B8E-88D1-A270FFDEC2A2}" dt="2025-06-21T21:42:36.873" v="439" actId="1076"/>
          <ac:spMkLst>
            <pc:docMk/>
            <pc:sldMk cId="1655740364" sldId="275"/>
            <ac:spMk id="8" creationId="{DC8EB401-D94B-153F-80F7-6903E1A41932}"/>
          </ac:spMkLst>
        </pc:spChg>
        <pc:spChg chg="add mod">
          <ac:chgData name="Priyal Rawat" userId="3a53b7a0f4dfea17" providerId="LiveId" clId="{2C0B7FAF-EE35-4B8E-88D1-A270FFDEC2A2}" dt="2025-06-21T21:42:10.748" v="432" actId="1076"/>
          <ac:spMkLst>
            <pc:docMk/>
            <pc:sldMk cId="1655740364" sldId="275"/>
            <ac:spMk id="10" creationId="{B27B230C-81BD-C3CB-890F-049131BED78B}"/>
          </ac:spMkLst>
        </pc:spChg>
        <pc:spChg chg="add mod">
          <ac:chgData name="Priyal Rawat" userId="3a53b7a0f4dfea17" providerId="LiveId" clId="{2C0B7FAF-EE35-4B8E-88D1-A270FFDEC2A2}" dt="2025-06-21T21:42:32.563" v="438" actId="114"/>
          <ac:spMkLst>
            <pc:docMk/>
            <pc:sldMk cId="1655740364" sldId="275"/>
            <ac:spMk id="12" creationId="{2D2F8490-6AD9-A828-C9D8-D04188EDE2C6}"/>
          </ac:spMkLst>
        </pc:spChg>
        <pc:spChg chg="add mod">
          <ac:chgData name="Priyal Rawat" userId="3a53b7a0f4dfea17" providerId="LiveId" clId="{2C0B7FAF-EE35-4B8E-88D1-A270FFDEC2A2}" dt="2025-06-21T21:44:36.439" v="475" actId="20577"/>
          <ac:spMkLst>
            <pc:docMk/>
            <pc:sldMk cId="1655740364" sldId="275"/>
            <ac:spMk id="14" creationId="{9AB757F6-B1B8-D0E8-482E-5ADBFCA9DA68}"/>
          </ac:spMkLst>
        </pc:spChg>
        <pc:picChg chg="add mod">
          <ac:chgData name="Priyal Rawat" userId="3a53b7a0f4dfea17" providerId="LiveId" clId="{2C0B7FAF-EE35-4B8E-88D1-A270FFDEC2A2}" dt="2025-06-21T21:38:25.872" v="385"/>
          <ac:picMkLst>
            <pc:docMk/>
            <pc:sldMk cId="1655740364" sldId="275"/>
            <ac:picMk id="3" creationId="{53066C57-9761-0A1B-1E63-E883A242A69E}"/>
          </ac:picMkLst>
        </pc:picChg>
        <pc:picChg chg="add mod">
          <ac:chgData name="Priyal Rawat" userId="3a53b7a0f4dfea17" providerId="LiveId" clId="{2C0B7FAF-EE35-4B8E-88D1-A270FFDEC2A2}" dt="2025-06-21T21:38:31.158" v="386"/>
          <ac:picMkLst>
            <pc:docMk/>
            <pc:sldMk cId="1655740364" sldId="275"/>
            <ac:picMk id="4" creationId="{DE7A735B-9274-DF62-F0CE-A06B0F9725D1}"/>
          </ac:picMkLst>
        </pc:picChg>
        <pc:picChg chg="add mod">
          <ac:chgData name="Priyal Rawat" userId="3a53b7a0f4dfea17" providerId="LiveId" clId="{2C0B7FAF-EE35-4B8E-88D1-A270FFDEC2A2}" dt="2025-06-21T21:42:39.495" v="440" actId="1076"/>
          <ac:picMkLst>
            <pc:docMk/>
            <pc:sldMk cId="1655740364" sldId="275"/>
            <ac:picMk id="5" creationId="{7EE3C8BE-25D9-BB01-06BA-D2BC6A873BAA}"/>
          </ac:picMkLst>
        </pc:picChg>
        <pc:picChg chg="add mod">
          <ac:chgData name="Priyal Rawat" userId="3a53b7a0f4dfea17" providerId="LiveId" clId="{2C0B7FAF-EE35-4B8E-88D1-A270FFDEC2A2}" dt="2025-06-21T21:42:14.191" v="434" actId="1076"/>
          <ac:picMkLst>
            <pc:docMk/>
            <pc:sldMk cId="1655740364" sldId="275"/>
            <ac:picMk id="6" creationId="{146DAA1A-247C-24AE-A032-C1858B199814}"/>
          </ac:picMkLst>
        </pc:picChg>
      </pc:sldChg>
      <pc:sldChg chg="modSp add mod modNotesTx">
        <pc:chgData name="Priyal Rawat" userId="3a53b7a0f4dfea17" providerId="LiveId" clId="{2C0B7FAF-EE35-4B8E-88D1-A270FFDEC2A2}" dt="2025-06-21T22:09:29.869" v="891"/>
        <pc:sldMkLst>
          <pc:docMk/>
          <pc:sldMk cId="0" sldId="276"/>
        </pc:sldMkLst>
        <pc:spChg chg="mod">
          <ac:chgData name="Priyal Rawat" userId="3a53b7a0f4dfea17" providerId="LiveId" clId="{2C0B7FAF-EE35-4B8E-88D1-A270FFDEC2A2}" dt="2025-06-21T21:46:34.606" v="494" actId="1076"/>
          <ac:spMkLst>
            <pc:docMk/>
            <pc:sldMk cId="0" sldId="276"/>
            <ac:spMk id="3" creationId="{00000000-0000-0000-0000-000000000000}"/>
          </ac:spMkLst>
        </pc:spChg>
        <pc:spChg chg="mod">
          <ac:chgData name="Priyal Rawat" userId="3a53b7a0f4dfea17" providerId="LiveId" clId="{2C0B7FAF-EE35-4B8E-88D1-A270FFDEC2A2}" dt="2025-06-21T21:48:45.418" v="497" actId="368"/>
          <ac:spMkLst>
            <pc:docMk/>
            <pc:sldMk cId="0" sldId="276"/>
            <ac:spMk id="11" creationId="{00000000-0000-0000-0000-000000000000}"/>
          </ac:spMkLst>
        </pc:spChg>
        <pc:spChg chg="mod">
          <ac:chgData name="Priyal Rawat" userId="3a53b7a0f4dfea17" providerId="LiveId" clId="{2C0B7FAF-EE35-4B8E-88D1-A270FFDEC2A2}" dt="2025-06-21T21:49:19.365" v="506" actId="255"/>
          <ac:spMkLst>
            <pc:docMk/>
            <pc:sldMk cId="0" sldId="276"/>
            <ac:spMk id="12" creationId="{00000000-0000-0000-0000-000000000000}"/>
          </ac:spMkLst>
        </pc:spChg>
      </pc:sldChg>
      <pc:sldChg chg="add del">
        <pc:chgData name="Priyal Rawat" userId="3a53b7a0f4dfea17" providerId="LiveId" clId="{2C0B7FAF-EE35-4B8E-88D1-A270FFDEC2A2}" dt="2025-06-21T21:41:12.743" v="420" actId="47"/>
        <pc:sldMkLst>
          <pc:docMk/>
          <pc:sldMk cId="1806206217" sldId="276"/>
        </pc:sldMkLst>
      </pc:sldChg>
      <pc:sldChg chg="add del">
        <pc:chgData name="Priyal Rawat" userId="3a53b7a0f4dfea17" providerId="LiveId" clId="{2C0B7FAF-EE35-4B8E-88D1-A270FFDEC2A2}" dt="2025-06-21T21:41:10.386" v="419" actId="47"/>
        <pc:sldMkLst>
          <pc:docMk/>
          <pc:sldMk cId="2561603574" sldId="277"/>
        </pc:sldMkLst>
      </pc:sldChg>
      <pc:sldChg chg="new del">
        <pc:chgData name="Priyal Rawat" userId="3a53b7a0f4dfea17" providerId="LiveId" clId="{2C0B7FAF-EE35-4B8E-88D1-A270FFDEC2A2}" dt="2025-06-22T03:54:39.148" v="995" actId="47"/>
        <pc:sldMkLst>
          <pc:docMk/>
          <pc:sldMk cId="3370646072"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286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explores how unsupervised machine learning techniques can help healthcare organizations better understand and support patient wellness.</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Principal Component Analysis (PCA) is a dimensionality reduction technique used in data analysis and machine learning to simplify large datasets by transforming them into fewer variables (called principal components) without losing much information. </a:t>
            </a:r>
            <a:r>
              <a:rPr lang="en-US" dirty="0"/>
              <a:t>To enhance cluster quality, we applied Principal Component Analysis. PCA reduced the dataset into five components while preserving 100% of the variance. The first two components alone captured about 46%, allowing for improved visualization and reduced noise.</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A1E8A-73F0-1070-F3AF-631773B340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706FB-F2AD-5926-F1D4-785630F8FE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3F66E0-3165-986B-4FEA-AEEA934FD83B}"/>
              </a:ext>
            </a:extLst>
          </p:cNvPr>
          <p:cNvSpPr>
            <a:spLocks noGrp="1"/>
          </p:cNvSpPr>
          <p:nvPr>
            <p:ph type="body" idx="1"/>
          </p:nvPr>
        </p:nvSpPr>
        <p:spPr/>
        <p:txBody>
          <a:bodyPr/>
          <a:lstStyle/>
          <a:p>
            <a:r>
              <a:rPr lang="en-US" dirty="0"/>
              <a:t>After PCA, performance significantly improved. K-Means achieved a silhouette score of 0.335 and WCSS dropped to 412.78, indicating tighter, more distinct clusters. The other models also showed marked improvement across all metrics.</a:t>
            </a:r>
          </a:p>
        </p:txBody>
      </p:sp>
      <p:sp>
        <p:nvSpPr>
          <p:cNvPr id="4" name="Slide Number Placeholder 3">
            <a:extLst>
              <a:ext uri="{FF2B5EF4-FFF2-40B4-BE49-F238E27FC236}">
                <a16:creationId xmlns:a16="http://schemas.microsoft.com/office/drawing/2014/main" id="{74D2B7DF-F22A-E6C4-CC3A-E58AE4FEB0A3}"/>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1427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"First, the </a:t>
            </a:r>
            <a:r>
              <a:rPr lang="en-US" b="1" dirty="0"/>
              <a:t>small dataset</a:t>
            </a:r>
            <a:r>
              <a:rPr lang="en-US" dirty="0"/>
              <a:t> posed a limitation. Since our sample size was relatively limited and simulated, it may not capture the full diversity of patient wellness profiles. For more robust and generalizable insights, we recommend future studies use larger clinical datasets."</a:t>
            </a:r>
          </a:p>
          <a:p>
            <a:pPr>
              <a:buNone/>
            </a:pPr>
            <a:r>
              <a:rPr lang="en-US" dirty="0"/>
              <a:t>"Second, we faced </a:t>
            </a:r>
            <a:r>
              <a:rPr lang="en-US" b="1" dirty="0"/>
              <a:t>parameter sensitivity</a:t>
            </a:r>
            <a:r>
              <a:rPr lang="en-US" dirty="0"/>
              <a:t>. The clustering results varied significantly depending on the initialization values and parameter choices, especially in models like K-Means and GMM. We had to do a lot of tuning to get optimal performance, which may not always be feasible in real-world scenarios."</a:t>
            </a:r>
          </a:p>
          <a:p>
            <a:r>
              <a:rPr lang="en-US" dirty="0"/>
              <a:t>"Lastly, there was an </a:t>
            </a:r>
            <a:r>
              <a:rPr lang="en-US" b="1" dirty="0"/>
              <a:t>interpretability challenge</a:t>
            </a:r>
            <a:r>
              <a:rPr lang="en-US" dirty="0"/>
              <a:t>. Even when clusters were clearly formed, translating those into meaningful, actionable recommendations for healthcare providers was not always straightforward. This reinforces the need for collaboration with domain experts to give real-world context to the machine learning output."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developing targeted wellness interventions based on identified clusters. For instance, patients in a cluster with low exercise and high BMI may benefit from personalized fitness plans, while others with high stress may need mental health support. Over time, re-clustering and wearable data integration can further refine these programs, making them adaptive and patient-centric</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unsupervised learning—particularly K-Means with PCA—proved effective in segmenting patient wellness profiles. These insights can help healthcare providers tailor wellness programs and allocate resources more efficiently. Future research should explore real clinical datasets and include additional behavioral and biometric variables.</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Healthcare and wellness have become increasingly important in today’s world. While many organizations offer wellness programs, they often apply generic strategies that don't account for individual differences. The goal of this study was to use unsupervised learning techniques to discover meaningful clusters or groups within a patient population—based on lifestyle factors like diet, exercise, sleep, and stress—to enable more personalized health interventions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Healthcare organizations struggle to design effective wellness programs due to the diverse and complex nature of individual health behaviors. Generic solutions fail to adapt to the varied needs of patients, resulting in low engagement and poor outcomes. There’s a clear gap in identifying patterns within patient wellness data that can inform targeted care. Addressing this lack of behavioral segmentation is essential to improving overall program success and patient well-being.</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wellness programs fail to consider that not all patients are the same. This leads to a ‘one-size-fits-all’ approach, which can reduce program effectiveness. Literature shows that machine learning can reveal hidden patterns—Alanazi (2022) highlighted the role of ML in identifying inefficiencies, while Trezza et al. (2024) and Lu &amp; Uddin (2024) supported the use of unsupervised learning and PCA for improved segmentation. However, this research is </a:t>
            </a:r>
            <a:r>
              <a:rPr lang="en-US" dirty="0" err="1"/>
              <a:t>insipired</a:t>
            </a:r>
            <a:r>
              <a:rPr lang="en-US" dirty="0"/>
              <a:t> by our study but this research primarily focus on concentrated status with the dataset which include lifestyle parameters so it can give us insight into patients day to day </a:t>
            </a:r>
            <a:r>
              <a:rPr lang="en-US" dirty="0" err="1"/>
              <a:t>behaviour</a:t>
            </a:r>
            <a:r>
              <a:rPr lang="en-US" dirty="0"/>
              <a:t> and then we can apply tailored wellness programs.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worked with a simulated healthcare dataset. It included five key wellness indicators: daily exercise duration, number of healthy meals, hours of sleep, self-reported stress level, and BMI. We found no missing data, which ensured consistency for our analysis.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Before applying machine learning models, we standardized the data using Z-score normalization. This step made sure all features had equal weight—essential for distance-based clustering algorithms like K-Means. </a:t>
            </a:r>
            <a:r>
              <a:rPr lang="en-US" sz="1800" dirty="0">
                <a:effectLst/>
                <a:latin typeface="Times New Roman" panose="02020603050405020304" pitchFamily="18" charset="0"/>
                <a:ea typeface="Aptos" panose="020B0004020202020204" pitchFamily="34" charset="0"/>
              </a:rPr>
              <a:t>This transformation rescaled the features to have a mean of 0 and a standard deviation of 1. </a:t>
            </a:r>
            <a:r>
              <a:rPr lang="en-US" dirty="0"/>
              <a:t>This helped us avoid bias toward variables with larger scales. </a:t>
            </a:r>
          </a:p>
        </p:txBody>
      </p:sp>
    </p:spTree>
    <p:extLst>
      <p:ext uri="{BB962C8B-B14F-4D97-AF65-F5344CB8AC3E}">
        <p14:creationId xmlns:p14="http://schemas.microsoft.com/office/powerpoint/2010/main" val="4170315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US" dirty="0"/>
              <a:t>We visualized the data using violin plots, swarm plots, and a correlation heatmap. Most variables followed a near-normal distribution. Interestingly, we found weak correlations—such as a slight negative correlation between stress and BMI—suggesting that each wellness dimension might vary independently across patients.</a:t>
            </a:r>
          </a:p>
        </p:txBody>
      </p:sp>
    </p:spTree>
    <p:extLst>
      <p:ext uri="{BB962C8B-B14F-4D97-AF65-F5344CB8AC3E}">
        <p14:creationId xmlns:p14="http://schemas.microsoft.com/office/powerpoint/2010/main" val="1446337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four clustering algorithms: K-Means, Hierarchical Clustering, Gaussian Mixture Model, and DBSCAN. DBSCAN didn’t form meaningful clusters with our data even after tuning, so we focused on the other three techniques to identify distinct wellness profiles.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has been evaluated on the basis of four parameters – Silhouette, WCSS, DB &amp; CH. Without PCA, K-Means performed slightly better than the other models with a silhouette score of 0.164 and the lowest within-cluster sum of squares (WCSS = 740.47). However, all models showed room for improvement in terms of cohesion and separation</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5.png"/><Relationship Id="rId4" Type="http://schemas.openxmlformats.org/officeDocument/2006/relationships/image" Target="../media/image23.png"/><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https://www.sciencedirect.com/science/article/pii/S2352914822000739" TargetMode="External"/><Relationship Id="rId2" Type="http://schemas.openxmlformats.org/officeDocument/2006/relationships/image" Target="../media/image4.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hyperlink" Target="https://doi.org/10.3390/app14209305" TargetMode="External"/><Relationship Id="rId4" Type="http://schemas.openxmlformats.org/officeDocument/2006/relationships/hyperlink" Target="https://doi.org/10.1007/s12553-023-00805-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4554" y="1058579"/>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Healthcare Scenario - Healthy Living and Wellness Clustering</a:t>
            </a:r>
            <a:endParaRPr lang="en-US" sz="4400" dirty="0"/>
          </a:p>
        </p:txBody>
      </p:sp>
      <p:sp>
        <p:nvSpPr>
          <p:cNvPr id="5" name="Text 2"/>
          <p:cNvSpPr/>
          <p:nvPr/>
        </p:nvSpPr>
        <p:spPr>
          <a:xfrm>
            <a:off x="6106504" y="4787801"/>
            <a:ext cx="7468553"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Exploring unsupervised learning to identify patient wellness patterns for personalized healthcare interventions.</a:t>
            </a:r>
            <a:endParaRPr lang="en-US" sz="1850" dirty="0"/>
          </a:p>
        </p:txBody>
      </p:sp>
      <p:sp>
        <p:nvSpPr>
          <p:cNvPr id="8" name="Text 5"/>
          <p:cNvSpPr/>
          <p:nvPr/>
        </p:nvSpPr>
        <p:spPr>
          <a:xfrm>
            <a:off x="6134554" y="5984558"/>
            <a:ext cx="2051804" cy="418862"/>
          </a:xfrm>
          <a:prstGeom prst="rect">
            <a:avLst/>
          </a:prstGeom>
          <a:noFill/>
          <a:ln/>
        </p:spPr>
        <p:txBody>
          <a:bodyPr wrap="none" lIns="0" tIns="0" rIns="0" bIns="0" rtlCol="0" anchor="t"/>
          <a:lstStyle/>
          <a:p>
            <a:pPr marL="0" indent="0" algn="l">
              <a:lnSpc>
                <a:spcPts val="3250"/>
              </a:lnSpc>
              <a:buNone/>
            </a:pPr>
            <a:r>
              <a:rPr lang="en-US" sz="2350" b="1" dirty="0">
                <a:solidFill>
                  <a:srgbClr val="272525"/>
                </a:solidFill>
                <a:latin typeface="Source Sans Pro Bold" pitchFamily="34" charset="0"/>
                <a:ea typeface="Source Sans Pro Bold" pitchFamily="34" charset="-122"/>
                <a:cs typeface="Source Sans Pro Bold" pitchFamily="34" charset="-120"/>
              </a:rPr>
              <a:t>by Priyal Rawat</a:t>
            </a:r>
            <a:endParaRPr lang="en-US" sz="2350" dirty="0"/>
          </a:p>
        </p:txBody>
      </p:sp>
      <p:pic>
        <p:nvPicPr>
          <p:cNvPr id="10" name="Picture 9" descr="A white background with black dots&#10;&#10;AI-generated content may be incorrect.">
            <a:extLst>
              <a:ext uri="{FF2B5EF4-FFF2-40B4-BE49-F238E27FC236}">
                <a16:creationId xmlns:a16="http://schemas.microsoft.com/office/drawing/2014/main" id="{D7CA38F0-ACD6-855D-30D9-25371FC14F9E}"/>
              </a:ext>
            </a:extLst>
          </p:cNvPr>
          <p:cNvPicPr>
            <a:picLocks noChangeAspect="1"/>
          </p:cNvPicPr>
          <p:nvPr/>
        </p:nvPicPr>
        <p:blipFill>
          <a:blip r:embed="rId4"/>
          <a:stretch>
            <a:fillRect/>
          </a:stretch>
        </p:blipFill>
        <p:spPr>
          <a:xfrm>
            <a:off x="12634332" y="7171021"/>
            <a:ext cx="1881451" cy="1028789"/>
          </a:xfrm>
          <a:prstGeom prst="rect">
            <a:avLst/>
          </a:prstGeom>
        </p:spPr>
      </p:pic>
      <p:pic>
        <p:nvPicPr>
          <p:cNvPr id="7" name="Picture 6" descr="A logo of a university&#10;&#10;AI-generated content may be incorrect.">
            <a:extLst>
              <a:ext uri="{FF2B5EF4-FFF2-40B4-BE49-F238E27FC236}">
                <a16:creationId xmlns:a16="http://schemas.microsoft.com/office/drawing/2014/main" id="{62445ECD-1F75-1D27-8318-983A59B479E0}"/>
              </a:ext>
            </a:extLst>
          </p:cNvPr>
          <p:cNvPicPr>
            <a:picLocks noChangeAspect="1"/>
          </p:cNvPicPr>
          <p:nvPr/>
        </p:nvPicPr>
        <p:blipFill>
          <a:blip r:embed="rId5"/>
          <a:srcRect l="32383" t="5994" r="32413" b="6495"/>
          <a:stretch/>
        </p:blipFill>
        <p:spPr>
          <a:xfrm>
            <a:off x="14024293" y="7463790"/>
            <a:ext cx="491490" cy="62834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091446"/>
            <a:ext cx="8242578"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Dimensionality Reduction (PCA)</a:t>
            </a:r>
            <a:endParaRPr lang="en-US" sz="4400" dirty="0"/>
          </a:p>
        </p:txBody>
      </p:sp>
      <p:sp>
        <p:nvSpPr>
          <p:cNvPr id="3" name="Text 1"/>
          <p:cNvSpPr/>
          <p:nvPr/>
        </p:nvSpPr>
        <p:spPr>
          <a:xfrm>
            <a:off x="837724" y="2393752"/>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Source Serif Pro Semi Bold" pitchFamily="34" charset="0"/>
                <a:ea typeface="Source Serif Pro Semi Bold" pitchFamily="34" charset="-122"/>
                <a:cs typeface="Source Serif Pro Semi Bold" pitchFamily="34" charset="-120"/>
              </a:rPr>
              <a:t>PCA Benefits</a:t>
            </a:r>
            <a:endParaRPr lang="en-US" sz="2200" b="1" dirty="0"/>
          </a:p>
        </p:txBody>
      </p:sp>
      <p:sp>
        <p:nvSpPr>
          <p:cNvPr id="4" name="Text 2"/>
          <p:cNvSpPr/>
          <p:nvPr/>
        </p:nvSpPr>
        <p:spPr>
          <a:xfrm>
            <a:off x="837724" y="298501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Simplified feature space</a:t>
            </a:r>
            <a:endParaRPr lang="en-US" sz="1850" dirty="0"/>
          </a:p>
        </p:txBody>
      </p:sp>
      <p:sp>
        <p:nvSpPr>
          <p:cNvPr id="5" name="Text 3"/>
          <p:cNvSpPr/>
          <p:nvPr/>
        </p:nvSpPr>
        <p:spPr>
          <a:xfrm>
            <a:off x="837724" y="345174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Removed data redundancy</a:t>
            </a:r>
            <a:endParaRPr lang="en-US" sz="1850" dirty="0"/>
          </a:p>
        </p:txBody>
      </p:sp>
      <p:sp>
        <p:nvSpPr>
          <p:cNvPr id="6" name="Text 4"/>
          <p:cNvSpPr/>
          <p:nvPr/>
        </p:nvSpPr>
        <p:spPr>
          <a:xfrm>
            <a:off x="837724" y="3918466"/>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Enhanced visualization capabilities</a:t>
            </a:r>
            <a:endParaRPr lang="en-US" sz="1850" dirty="0"/>
          </a:p>
        </p:txBody>
      </p:sp>
      <p:sp>
        <p:nvSpPr>
          <p:cNvPr id="7" name="Text 5"/>
          <p:cNvSpPr/>
          <p:nvPr/>
        </p:nvSpPr>
        <p:spPr>
          <a:xfrm>
            <a:off x="837724" y="4385191"/>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Improved clustering performance</a:t>
            </a:r>
            <a:endParaRPr lang="en-US" sz="1850" dirty="0"/>
          </a:p>
        </p:txBody>
      </p:sp>
      <p:pic>
        <p:nvPicPr>
          <p:cNvPr id="8" name="Image 0" descr="preencoded.png"/>
          <p:cNvPicPr>
            <a:picLocks noChangeAspect="1"/>
          </p:cNvPicPr>
          <p:nvPr/>
        </p:nvPicPr>
        <p:blipFill>
          <a:blip r:embed="rId3"/>
          <a:stretch>
            <a:fillRect/>
          </a:stretch>
        </p:blipFill>
        <p:spPr>
          <a:xfrm>
            <a:off x="7159495" y="1870829"/>
            <a:ext cx="6864798" cy="3544848"/>
          </a:xfrm>
          <a:prstGeom prst="rect">
            <a:avLst/>
          </a:prstGeom>
        </p:spPr>
      </p:pic>
      <p:sp>
        <p:nvSpPr>
          <p:cNvPr id="9" name="Shape 6"/>
          <p:cNvSpPr/>
          <p:nvPr/>
        </p:nvSpPr>
        <p:spPr>
          <a:xfrm>
            <a:off x="8038505" y="5648206"/>
            <a:ext cx="239316" cy="239316"/>
          </a:xfrm>
          <a:prstGeom prst="roundRect">
            <a:avLst>
              <a:gd name="adj" fmla="val 7642"/>
            </a:avLst>
          </a:prstGeom>
          <a:solidFill>
            <a:srgbClr val="350B41"/>
          </a:solidFill>
          <a:ln/>
        </p:spPr>
        <p:txBody>
          <a:bodyPr/>
          <a:lstStyle/>
          <a:p>
            <a:endParaRPr lang="en-US"/>
          </a:p>
        </p:txBody>
      </p:sp>
      <p:sp>
        <p:nvSpPr>
          <p:cNvPr id="10" name="Text 7"/>
          <p:cNvSpPr/>
          <p:nvPr/>
        </p:nvSpPr>
        <p:spPr>
          <a:xfrm>
            <a:off x="8338780" y="5648206"/>
            <a:ext cx="391120" cy="239316"/>
          </a:xfrm>
          <a:prstGeom prst="rect">
            <a:avLst/>
          </a:prstGeom>
          <a:noFill/>
          <a:ln/>
        </p:spPr>
        <p:txBody>
          <a:bodyPr wrap="none" lIns="0" tIns="0" rIns="0" bIns="0" rtlCol="0" anchor="t"/>
          <a:lstStyle/>
          <a:p>
            <a:pPr marL="0" indent="0" algn="l">
              <a:lnSpc>
                <a:spcPts val="1850"/>
              </a:lnSpc>
              <a:buNone/>
            </a:pPr>
            <a:r>
              <a:rPr lang="en-US" sz="1850" dirty="0">
                <a:solidFill>
                  <a:srgbClr val="272525"/>
                </a:solidFill>
                <a:latin typeface="Source Sans Pro" pitchFamily="34" charset="0"/>
                <a:ea typeface="Source Sans Pro" pitchFamily="34" charset="-122"/>
                <a:cs typeface="Source Sans Pro" pitchFamily="34" charset="-120"/>
              </a:rPr>
              <a:t>PC1</a:t>
            </a:r>
            <a:endParaRPr lang="en-US" sz="1850" dirty="0"/>
          </a:p>
        </p:txBody>
      </p:sp>
      <p:sp>
        <p:nvSpPr>
          <p:cNvPr id="11" name="Shape 8"/>
          <p:cNvSpPr/>
          <p:nvPr/>
        </p:nvSpPr>
        <p:spPr>
          <a:xfrm>
            <a:off x="9094113" y="5648206"/>
            <a:ext cx="239316" cy="239316"/>
          </a:xfrm>
          <a:prstGeom prst="roundRect">
            <a:avLst>
              <a:gd name="adj" fmla="val 7642"/>
            </a:avLst>
          </a:prstGeom>
          <a:solidFill>
            <a:srgbClr val="6A1781"/>
          </a:solidFill>
          <a:ln/>
        </p:spPr>
        <p:txBody>
          <a:bodyPr/>
          <a:lstStyle/>
          <a:p>
            <a:endParaRPr lang="en-US"/>
          </a:p>
        </p:txBody>
      </p:sp>
      <p:sp>
        <p:nvSpPr>
          <p:cNvPr id="12" name="Text 9"/>
          <p:cNvSpPr/>
          <p:nvPr/>
        </p:nvSpPr>
        <p:spPr>
          <a:xfrm>
            <a:off x="9394388" y="5648206"/>
            <a:ext cx="391120" cy="239316"/>
          </a:xfrm>
          <a:prstGeom prst="rect">
            <a:avLst/>
          </a:prstGeom>
          <a:noFill/>
          <a:ln/>
        </p:spPr>
        <p:txBody>
          <a:bodyPr wrap="none" lIns="0" tIns="0" rIns="0" bIns="0" rtlCol="0" anchor="t"/>
          <a:lstStyle/>
          <a:p>
            <a:pPr marL="0" indent="0" algn="l">
              <a:lnSpc>
                <a:spcPts val="1850"/>
              </a:lnSpc>
              <a:buNone/>
            </a:pPr>
            <a:r>
              <a:rPr lang="en-US" sz="1850" dirty="0">
                <a:solidFill>
                  <a:srgbClr val="272525"/>
                </a:solidFill>
                <a:latin typeface="Source Sans Pro" pitchFamily="34" charset="0"/>
                <a:ea typeface="Source Sans Pro" pitchFamily="34" charset="-122"/>
                <a:cs typeface="Source Sans Pro" pitchFamily="34" charset="-120"/>
              </a:rPr>
              <a:t>PC2</a:t>
            </a:r>
            <a:endParaRPr lang="en-US" sz="1850" dirty="0"/>
          </a:p>
        </p:txBody>
      </p:sp>
      <p:sp>
        <p:nvSpPr>
          <p:cNvPr id="13" name="Shape 10"/>
          <p:cNvSpPr/>
          <p:nvPr/>
        </p:nvSpPr>
        <p:spPr>
          <a:xfrm>
            <a:off x="10361771" y="5648206"/>
            <a:ext cx="239316" cy="239316"/>
          </a:xfrm>
          <a:prstGeom prst="roundRect">
            <a:avLst>
              <a:gd name="adj" fmla="val 7642"/>
            </a:avLst>
          </a:prstGeom>
          <a:solidFill>
            <a:srgbClr val="9E22C1"/>
          </a:solidFill>
          <a:ln/>
        </p:spPr>
        <p:txBody>
          <a:bodyPr/>
          <a:lstStyle/>
          <a:p>
            <a:endParaRPr lang="en-US"/>
          </a:p>
        </p:txBody>
      </p:sp>
      <p:sp>
        <p:nvSpPr>
          <p:cNvPr id="14" name="Text 11"/>
          <p:cNvSpPr/>
          <p:nvPr/>
        </p:nvSpPr>
        <p:spPr>
          <a:xfrm>
            <a:off x="10662047" y="5648206"/>
            <a:ext cx="391120" cy="239316"/>
          </a:xfrm>
          <a:prstGeom prst="rect">
            <a:avLst/>
          </a:prstGeom>
          <a:noFill/>
          <a:ln/>
        </p:spPr>
        <p:txBody>
          <a:bodyPr wrap="none" lIns="0" tIns="0" rIns="0" bIns="0" rtlCol="0" anchor="t"/>
          <a:lstStyle/>
          <a:p>
            <a:pPr marL="0" indent="0" algn="l">
              <a:lnSpc>
                <a:spcPts val="1850"/>
              </a:lnSpc>
              <a:buNone/>
            </a:pPr>
            <a:r>
              <a:rPr lang="en-US" sz="1850" dirty="0">
                <a:solidFill>
                  <a:srgbClr val="272525"/>
                </a:solidFill>
                <a:latin typeface="Source Sans Pro" pitchFamily="34" charset="0"/>
                <a:ea typeface="Source Sans Pro" pitchFamily="34" charset="-122"/>
                <a:cs typeface="Source Sans Pro" pitchFamily="34" charset="-120"/>
              </a:rPr>
              <a:t>PC3</a:t>
            </a:r>
            <a:endParaRPr lang="en-US" sz="1850" dirty="0"/>
          </a:p>
        </p:txBody>
      </p:sp>
      <p:sp>
        <p:nvSpPr>
          <p:cNvPr id="15" name="Shape 12"/>
          <p:cNvSpPr/>
          <p:nvPr/>
        </p:nvSpPr>
        <p:spPr>
          <a:xfrm>
            <a:off x="11629311" y="5648206"/>
            <a:ext cx="239316" cy="239316"/>
          </a:xfrm>
          <a:prstGeom prst="roundRect">
            <a:avLst>
              <a:gd name="adj" fmla="val 7642"/>
            </a:avLst>
          </a:prstGeom>
          <a:solidFill>
            <a:srgbClr val="C04FE0"/>
          </a:solidFill>
          <a:ln/>
        </p:spPr>
        <p:txBody>
          <a:bodyPr/>
          <a:lstStyle/>
          <a:p>
            <a:endParaRPr lang="en-US"/>
          </a:p>
        </p:txBody>
      </p:sp>
      <p:sp>
        <p:nvSpPr>
          <p:cNvPr id="16" name="Text 13"/>
          <p:cNvSpPr/>
          <p:nvPr/>
        </p:nvSpPr>
        <p:spPr>
          <a:xfrm>
            <a:off x="11929586" y="5648206"/>
            <a:ext cx="391120" cy="239316"/>
          </a:xfrm>
          <a:prstGeom prst="rect">
            <a:avLst/>
          </a:prstGeom>
          <a:noFill/>
          <a:ln/>
        </p:spPr>
        <p:txBody>
          <a:bodyPr wrap="none" lIns="0" tIns="0" rIns="0" bIns="0" rtlCol="0" anchor="t"/>
          <a:lstStyle/>
          <a:p>
            <a:pPr marL="0" indent="0" algn="l">
              <a:lnSpc>
                <a:spcPts val="1850"/>
              </a:lnSpc>
              <a:buNone/>
            </a:pPr>
            <a:r>
              <a:rPr lang="en-US" sz="1850" dirty="0">
                <a:solidFill>
                  <a:srgbClr val="272525"/>
                </a:solidFill>
                <a:latin typeface="Source Sans Pro" pitchFamily="34" charset="0"/>
                <a:ea typeface="Source Sans Pro" pitchFamily="34" charset="-122"/>
                <a:cs typeface="Source Sans Pro" pitchFamily="34" charset="-120"/>
              </a:rPr>
              <a:t>PC4</a:t>
            </a:r>
            <a:endParaRPr lang="en-US" sz="1850" dirty="0"/>
          </a:p>
        </p:txBody>
      </p:sp>
      <p:sp>
        <p:nvSpPr>
          <p:cNvPr id="17" name="Shape 14"/>
          <p:cNvSpPr/>
          <p:nvPr/>
        </p:nvSpPr>
        <p:spPr>
          <a:xfrm>
            <a:off x="12685038" y="5648206"/>
            <a:ext cx="239316" cy="239316"/>
          </a:xfrm>
          <a:prstGeom prst="roundRect">
            <a:avLst>
              <a:gd name="adj" fmla="val 7642"/>
            </a:avLst>
          </a:prstGeom>
          <a:solidFill>
            <a:srgbClr val="D78FEB"/>
          </a:solidFill>
          <a:ln/>
        </p:spPr>
        <p:txBody>
          <a:bodyPr/>
          <a:lstStyle/>
          <a:p>
            <a:endParaRPr lang="en-US"/>
          </a:p>
        </p:txBody>
      </p:sp>
      <p:sp>
        <p:nvSpPr>
          <p:cNvPr id="18" name="Text 15"/>
          <p:cNvSpPr/>
          <p:nvPr/>
        </p:nvSpPr>
        <p:spPr>
          <a:xfrm>
            <a:off x="12985313" y="5648206"/>
            <a:ext cx="391120" cy="239316"/>
          </a:xfrm>
          <a:prstGeom prst="rect">
            <a:avLst/>
          </a:prstGeom>
          <a:noFill/>
          <a:ln/>
        </p:spPr>
        <p:txBody>
          <a:bodyPr wrap="none" lIns="0" tIns="0" rIns="0" bIns="0" rtlCol="0" anchor="t"/>
          <a:lstStyle/>
          <a:p>
            <a:pPr marL="0" indent="0" algn="l">
              <a:lnSpc>
                <a:spcPts val="1850"/>
              </a:lnSpc>
              <a:buNone/>
            </a:pPr>
            <a:r>
              <a:rPr lang="en-US" sz="1850" dirty="0">
                <a:solidFill>
                  <a:srgbClr val="272525"/>
                </a:solidFill>
                <a:latin typeface="Source Sans Pro" pitchFamily="34" charset="0"/>
                <a:ea typeface="Source Sans Pro" pitchFamily="34" charset="-122"/>
                <a:cs typeface="Source Sans Pro" pitchFamily="34" charset="-120"/>
              </a:rPr>
              <a:t>PC5</a:t>
            </a:r>
            <a:endParaRPr lang="en-US" sz="1850" dirty="0"/>
          </a:p>
        </p:txBody>
      </p:sp>
      <p:sp>
        <p:nvSpPr>
          <p:cNvPr id="19" name="Text 16"/>
          <p:cNvSpPr/>
          <p:nvPr/>
        </p:nvSpPr>
        <p:spPr>
          <a:xfrm>
            <a:off x="7614761" y="6156722"/>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PC1 and PC2 together explain approximately 46% of total variance.</a:t>
            </a:r>
            <a:endParaRPr lang="en-US" sz="1850" dirty="0"/>
          </a:p>
        </p:txBody>
      </p:sp>
      <p:pic>
        <p:nvPicPr>
          <p:cNvPr id="20" name="Picture 19" descr="A white background with black dots&#10;&#10;AI-generated content may be incorrect.">
            <a:extLst>
              <a:ext uri="{FF2B5EF4-FFF2-40B4-BE49-F238E27FC236}">
                <a16:creationId xmlns:a16="http://schemas.microsoft.com/office/drawing/2014/main" id="{5C357699-9E51-3964-E597-001E687CA8BA}"/>
              </a:ext>
            </a:extLst>
          </p:cNvPr>
          <p:cNvPicPr>
            <a:picLocks noChangeAspect="1"/>
          </p:cNvPicPr>
          <p:nvPr/>
        </p:nvPicPr>
        <p:blipFill>
          <a:blip r:embed="rId4"/>
          <a:stretch>
            <a:fillRect/>
          </a:stretch>
        </p:blipFill>
        <p:spPr>
          <a:xfrm>
            <a:off x="12634332" y="7171021"/>
            <a:ext cx="1881451" cy="1028789"/>
          </a:xfrm>
          <a:prstGeom prst="rect">
            <a:avLst/>
          </a:prstGeom>
        </p:spPr>
      </p:pic>
      <p:pic>
        <p:nvPicPr>
          <p:cNvPr id="21" name="Picture 20" descr="A logo of a university&#10;&#10;AI-generated content may be incorrect.">
            <a:extLst>
              <a:ext uri="{FF2B5EF4-FFF2-40B4-BE49-F238E27FC236}">
                <a16:creationId xmlns:a16="http://schemas.microsoft.com/office/drawing/2014/main" id="{1C71B826-B8B3-35EA-BD74-66D1E30D9356}"/>
              </a:ext>
            </a:extLst>
          </p:cNvPr>
          <p:cNvPicPr>
            <a:picLocks noChangeAspect="1"/>
          </p:cNvPicPr>
          <p:nvPr/>
        </p:nvPicPr>
        <p:blipFill>
          <a:blip r:embed="rId5"/>
          <a:srcRect l="32383" t="5994" r="32413" b="6495"/>
          <a:stretch/>
        </p:blipFill>
        <p:spPr>
          <a:xfrm>
            <a:off x="14024293" y="7463790"/>
            <a:ext cx="491490" cy="62834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D3FE9-0560-8F23-DDE3-69BB6F9E680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D502B67-6549-BC62-2610-AA2E873AF34D}"/>
              </a:ext>
            </a:extLst>
          </p:cNvPr>
          <p:cNvSpPr/>
          <p:nvPr/>
        </p:nvSpPr>
        <p:spPr>
          <a:xfrm>
            <a:off x="837724" y="1244203"/>
            <a:ext cx="5870496" cy="704017"/>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Source Serif Pro Semi Bold" pitchFamily="34" charset="0"/>
                <a:ea typeface="Source Serif Pro Semi Bold" pitchFamily="34" charset="-122"/>
                <a:cs typeface="Source Serif Pro Semi Bold" pitchFamily="34" charset="-120"/>
              </a:rPr>
              <a:t>Model Results</a:t>
            </a:r>
            <a:r>
              <a:rPr lang="en-US" sz="4400" dirty="0">
                <a:solidFill>
                  <a:srgbClr val="000000"/>
                </a:solidFill>
                <a:latin typeface="Source Serif Pro Semi Bold" pitchFamily="34" charset="0"/>
                <a:ea typeface="Source Serif Pro Semi Bold" pitchFamily="34" charset="-122"/>
                <a:cs typeface="Source Serif Pro Semi Bold" pitchFamily="34" charset="-120"/>
              </a:rPr>
              <a:t> (After PCA)</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hape 1">
            <a:extLst>
              <a:ext uri="{FF2B5EF4-FFF2-40B4-BE49-F238E27FC236}">
                <a16:creationId xmlns:a16="http://schemas.microsoft.com/office/drawing/2014/main" id="{CE919229-ABF6-E092-0213-E0B7652CFA39}"/>
              </a:ext>
            </a:extLst>
          </p:cNvPr>
          <p:cNvSpPr/>
          <p:nvPr/>
        </p:nvSpPr>
        <p:spPr>
          <a:xfrm>
            <a:off x="837724" y="2426970"/>
            <a:ext cx="12954952" cy="3906083"/>
          </a:xfrm>
          <a:prstGeom prst="roundRect">
            <a:avLst>
              <a:gd name="adj" fmla="val 2574"/>
            </a:avLst>
          </a:prstGeom>
          <a:noFill/>
          <a:ln w="7620">
            <a:solidFill>
              <a:srgbClr val="000000">
                <a:alpha val="800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2">
            <a:extLst>
              <a:ext uri="{FF2B5EF4-FFF2-40B4-BE49-F238E27FC236}">
                <a16:creationId xmlns:a16="http://schemas.microsoft.com/office/drawing/2014/main" id="{C13213B9-D67A-10CB-E745-6302B6FE3C8B}"/>
              </a:ext>
            </a:extLst>
          </p:cNvPr>
          <p:cNvSpPr/>
          <p:nvPr/>
        </p:nvSpPr>
        <p:spPr>
          <a:xfrm>
            <a:off x="845344" y="2434590"/>
            <a:ext cx="12939713" cy="1068467"/>
          </a:xfrm>
          <a:prstGeom prst="rect">
            <a:avLst/>
          </a:prstGeom>
          <a:solidFill>
            <a:srgbClr val="FFFFFF">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a:extLst>
              <a:ext uri="{FF2B5EF4-FFF2-40B4-BE49-F238E27FC236}">
                <a16:creationId xmlns:a16="http://schemas.microsoft.com/office/drawing/2014/main" id="{67D2AF3D-E2C6-FF93-2231-4650AF1A3E7A}"/>
              </a:ext>
            </a:extLst>
          </p:cNvPr>
          <p:cNvSpPr/>
          <p:nvPr/>
        </p:nvSpPr>
        <p:spPr>
          <a:xfrm>
            <a:off x="1084659" y="2585799"/>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Model</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a:extLst>
              <a:ext uri="{FF2B5EF4-FFF2-40B4-BE49-F238E27FC236}">
                <a16:creationId xmlns:a16="http://schemas.microsoft.com/office/drawing/2014/main" id="{0DBCF469-8997-B610-103F-BEA30869A88E}"/>
              </a:ext>
            </a:extLst>
          </p:cNvPr>
          <p:cNvSpPr/>
          <p:nvPr/>
        </p:nvSpPr>
        <p:spPr>
          <a:xfrm>
            <a:off x="3676412" y="2585799"/>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Silhouette</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a:extLst>
              <a:ext uri="{FF2B5EF4-FFF2-40B4-BE49-F238E27FC236}">
                <a16:creationId xmlns:a16="http://schemas.microsoft.com/office/drawing/2014/main" id="{BF75A629-6021-3D7F-A998-467F214AEC52}"/>
              </a:ext>
            </a:extLst>
          </p:cNvPr>
          <p:cNvSpPr/>
          <p:nvPr/>
        </p:nvSpPr>
        <p:spPr>
          <a:xfrm>
            <a:off x="6264354" y="2585799"/>
            <a:ext cx="2101691" cy="766048"/>
          </a:xfrm>
          <a:prstGeom prst="rect">
            <a:avLst/>
          </a:prstGeom>
          <a:noFill/>
          <a:ln/>
        </p:spPr>
        <p:txBody>
          <a:bodyPr wrap="squar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Within-cluster sum of squares</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a:extLst>
              <a:ext uri="{FF2B5EF4-FFF2-40B4-BE49-F238E27FC236}">
                <a16:creationId xmlns:a16="http://schemas.microsoft.com/office/drawing/2014/main" id="{2C3F9DFF-D864-6BB9-8AAF-FE0550A07EF7}"/>
              </a:ext>
            </a:extLst>
          </p:cNvPr>
          <p:cNvSpPr/>
          <p:nvPr/>
        </p:nvSpPr>
        <p:spPr>
          <a:xfrm>
            <a:off x="8852297" y="2585799"/>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Davies-Bouldin</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a:extLst>
              <a:ext uri="{FF2B5EF4-FFF2-40B4-BE49-F238E27FC236}">
                <a16:creationId xmlns:a16="http://schemas.microsoft.com/office/drawing/2014/main" id="{ED1A430B-D9C0-9ED1-CF1B-8183C1A40048}"/>
              </a:ext>
            </a:extLst>
          </p:cNvPr>
          <p:cNvSpPr/>
          <p:nvPr/>
        </p:nvSpPr>
        <p:spPr>
          <a:xfrm>
            <a:off x="11440239" y="2585799"/>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Calinski-Harabasz</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8">
            <a:extLst>
              <a:ext uri="{FF2B5EF4-FFF2-40B4-BE49-F238E27FC236}">
                <a16:creationId xmlns:a16="http://schemas.microsoft.com/office/drawing/2014/main" id="{AB364D75-62E9-663D-E9A5-49676D958FDE}"/>
              </a:ext>
            </a:extLst>
          </p:cNvPr>
          <p:cNvSpPr/>
          <p:nvPr/>
        </p:nvSpPr>
        <p:spPr>
          <a:xfrm>
            <a:off x="845344" y="3503057"/>
            <a:ext cx="12939713" cy="685443"/>
          </a:xfrm>
          <a:prstGeom prst="rect">
            <a:avLst/>
          </a:prstGeom>
          <a:solidFill>
            <a:srgbClr val="000000">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9">
            <a:extLst>
              <a:ext uri="{FF2B5EF4-FFF2-40B4-BE49-F238E27FC236}">
                <a16:creationId xmlns:a16="http://schemas.microsoft.com/office/drawing/2014/main" id="{35B4C078-596C-F558-8A94-069E5A6AB13E}"/>
              </a:ext>
            </a:extLst>
          </p:cNvPr>
          <p:cNvSpPr/>
          <p:nvPr/>
        </p:nvSpPr>
        <p:spPr>
          <a:xfrm>
            <a:off x="1084659" y="3654266"/>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K-Means</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a:extLst>
              <a:ext uri="{FF2B5EF4-FFF2-40B4-BE49-F238E27FC236}">
                <a16:creationId xmlns:a16="http://schemas.microsoft.com/office/drawing/2014/main" id="{FF535E7E-1CDF-98B4-01D7-BB2AE13A500E}"/>
              </a:ext>
            </a:extLst>
          </p:cNvPr>
          <p:cNvSpPr/>
          <p:nvPr/>
        </p:nvSpPr>
        <p:spPr>
          <a:xfrm>
            <a:off x="3676412" y="365426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0.3347</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a:extLst>
              <a:ext uri="{FF2B5EF4-FFF2-40B4-BE49-F238E27FC236}">
                <a16:creationId xmlns:a16="http://schemas.microsoft.com/office/drawing/2014/main" id="{2BFC52ED-7ACE-17CC-84F5-A4364A0D7653}"/>
              </a:ext>
            </a:extLst>
          </p:cNvPr>
          <p:cNvSpPr/>
          <p:nvPr/>
        </p:nvSpPr>
        <p:spPr>
          <a:xfrm>
            <a:off x="6264354" y="365426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412.78</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a:extLst>
              <a:ext uri="{FF2B5EF4-FFF2-40B4-BE49-F238E27FC236}">
                <a16:creationId xmlns:a16="http://schemas.microsoft.com/office/drawing/2014/main" id="{0CAE0B49-1E40-45ED-F9D6-AD002A84534E}"/>
              </a:ext>
            </a:extLst>
          </p:cNvPr>
          <p:cNvSpPr/>
          <p:nvPr/>
        </p:nvSpPr>
        <p:spPr>
          <a:xfrm>
            <a:off x="8852297" y="365426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rPr>
              <a:t>0.9527</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a:extLst>
              <a:ext uri="{FF2B5EF4-FFF2-40B4-BE49-F238E27FC236}">
                <a16:creationId xmlns:a16="http://schemas.microsoft.com/office/drawing/2014/main" id="{ED216F3A-ADC5-6C01-7D39-9C74EE6DC964}"/>
              </a:ext>
            </a:extLst>
          </p:cNvPr>
          <p:cNvSpPr/>
          <p:nvPr/>
        </p:nvSpPr>
        <p:spPr>
          <a:xfrm>
            <a:off x="11440239" y="3654266"/>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rPr>
              <a:t>143.2028</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hape 14">
            <a:extLst>
              <a:ext uri="{FF2B5EF4-FFF2-40B4-BE49-F238E27FC236}">
                <a16:creationId xmlns:a16="http://schemas.microsoft.com/office/drawing/2014/main" id="{9592ABFE-227B-4D46-3D78-EE17433833D3}"/>
              </a:ext>
            </a:extLst>
          </p:cNvPr>
          <p:cNvSpPr/>
          <p:nvPr/>
        </p:nvSpPr>
        <p:spPr>
          <a:xfrm>
            <a:off x="845344" y="4188500"/>
            <a:ext cx="12939713" cy="1068467"/>
          </a:xfrm>
          <a:prstGeom prst="rect">
            <a:avLst/>
          </a:prstGeom>
          <a:solidFill>
            <a:srgbClr val="FFFFFF">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 15">
            <a:extLst>
              <a:ext uri="{FF2B5EF4-FFF2-40B4-BE49-F238E27FC236}">
                <a16:creationId xmlns:a16="http://schemas.microsoft.com/office/drawing/2014/main" id="{629ACBE6-25BE-A41D-EA20-A90971F5A8C0}"/>
              </a:ext>
            </a:extLst>
          </p:cNvPr>
          <p:cNvSpPr/>
          <p:nvPr/>
        </p:nvSpPr>
        <p:spPr>
          <a:xfrm>
            <a:off x="1084659" y="4339709"/>
            <a:ext cx="2105501" cy="766048"/>
          </a:xfrm>
          <a:prstGeom prst="rect">
            <a:avLst/>
          </a:prstGeom>
          <a:noFill/>
          <a:ln/>
        </p:spPr>
        <p:txBody>
          <a:bodyPr wrap="squar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Hierarchical Clustering</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6">
            <a:extLst>
              <a:ext uri="{FF2B5EF4-FFF2-40B4-BE49-F238E27FC236}">
                <a16:creationId xmlns:a16="http://schemas.microsoft.com/office/drawing/2014/main" id="{82028ECD-36DC-8AE2-4AE1-45431EC71F53}"/>
              </a:ext>
            </a:extLst>
          </p:cNvPr>
          <p:cNvSpPr/>
          <p:nvPr/>
        </p:nvSpPr>
        <p:spPr>
          <a:xfrm>
            <a:off x="3676412" y="4339709"/>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0.322</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7">
            <a:extLst>
              <a:ext uri="{FF2B5EF4-FFF2-40B4-BE49-F238E27FC236}">
                <a16:creationId xmlns:a16="http://schemas.microsoft.com/office/drawing/2014/main" id="{7A431FEA-D8C4-963F-9E56-6C62CCF6D38A}"/>
              </a:ext>
            </a:extLst>
          </p:cNvPr>
          <p:cNvSpPr/>
          <p:nvPr/>
        </p:nvSpPr>
        <p:spPr>
          <a:xfrm>
            <a:off x="6264354" y="4339709"/>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rPr>
              <a:t>417.9697</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8">
            <a:extLst>
              <a:ext uri="{FF2B5EF4-FFF2-40B4-BE49-F238E27FC236}">
                <a16:creationId xmlns:a16="http://schemas.microsoft.com/office/drawing/2014/main" id="{A79AB9D8-CE71-FC27-66FB-8DA89B3FE042}"/>
              </a:ext>
            </a:extLst>
          </p:cNvPr>
          <p:cNvSpPr/>
          <p:nvPr/>
        </p:nvSpPr>
        <p:spPr>
          <a:xfrm>
            <a:off x="8852297" y="4339709"/>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rPr>
              <a:t>0.9492</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19">
            <a:extLst>
              <a:ext uri="{FF2B5EF4-FFF2-40B4-BE49-F238E27FC236}">
                <a16:creationId xmlns:a16="http://schemas.microsoft.com/office/drawing/2014/main" id="{5BDAB06D-44F3-D7F1-8066-81193B507D3E}"/>
              </a:ext>
            </a:extLst>
          </p:cNvPr>
          <p:cNvSpPr/>
          <p:nvPr/>
        </p:nvSpPr>
        <p:spPr>
          <a:xfrm>
            <a:off x="11440239" y="4339709"/>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rPr>
              <a:t>124.6552</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Shape 20">
            <a:extLst>
              <a:ext uri="{FF2B5EF4-FFF2-40B4-BE49-F238E27FC236}">
                <a16:creationId xmlns:a16="http://schemas.microsoft.com/office/drawing/2014/main" id="{7F56AC8E-4930-17D9-87F8-6E79E5AEBF22}"/>
              </a:ext>
            </a:extLst>
          </p:cNvPr>
          <p:cNvSpPr/>
          <p:nvPr/>
        </p:nvSpPr>
        <p:spPr>
          <a:xfrm>
            <a:off x="845344" y="5256967"/>
            <a:ext cx="12939713" cy="1068467"/>
          </a:xfrm>
          <a:prstGeom prst="rect">
            <a:avLst/>
          </a:prstGeom>
          <a:solidFill>
            <a:srgbClr val="000000">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 21">
            <a:extLst>
              <a:ext uri="{FF2B5EF4-FFF2-40B4-BE49-F238E27FC236}">
                <a16:creationId xmlns:a16="http://schemas.microsoft.com/office/drawing/2014/main" id="{90FA0789-8DEE-E934-1041-2A68E2AB904D}"/>
              </a:ext>
            </a:extLst>
          </p:cNvPr>
          <p:cNvSpPr/>
          <p:nvPr/>
        </p:nvSpPr>
        <p:spPr>
          <a:xfrm>
            <a:off x="1084659" y="5408176"/>
            <a:ext cx="2105501" cy="766048"/>
          </a:xfrm>
          <a:prstGeom prst="rect">
            <a:avLst/>
          </a:prstGeom>
          <a:noFill/>
          <a:ln/>
        </p:spPr>
        <p:txBody>
          <a:bodyPr wrap="squar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Gaussian Mixture Models</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22">
            <a:extLst>
              <a:ext uri="{FF2B5EF4-FFF2-40B4-BE49-F238E27FC236}">
                <a16:creationId xmlns:a16="http://schemas.microsoft.com/office/drawing/2014/main" id="{AAB9EE51-8D52-B344-71FF-BEAD4DB0F2BD}"/>
              </a:ext>
            </a:extLst>
          </p:cNvPr>
          <p:cNvSpPr/>
          <p:nvPr/>
        </p:nvSpPr>
        <p:spPr>
          <a:xfrm>
            <a:off x="3676412" y="540817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0.3258</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 23">
            <a:extLst>
              <a:ext uri="{FF2B5EF4-FFF2-40B4-BE49-F238E27FC236}">
                <a16:creationId xmlns:a16="http://schemas.microsoft.com/office/drawing/2014/main" id="{028AC863-4673-19EE-720C-1ECCDF8CC804}"/>
              </a:ext>
            </a:extLst>
          </p:cNvPr>
          <p:cNvSpPr/>
          <p:nvPr/>
        </p:nvSpPr>
        <p:spPr>
          <a:xfrm>
            <a:off x="6264354" y="540817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rPr>
              <a:t>449.8469</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 24">
            <a:extLst>
              <a:ext uri="{FF2B5EF4-FFF2-40B4-BE49-F238E27FC236}">
                <a16:creationId xmlns:a16="http://schemas.microsoft.com/office/drawing/2014/main" id="{213E5C6E-E844-F282-96BB-B3C4585A81E9}"/>
              </a:ext>
            </a:extLst>
          </p:cNvPr>
          <p:cNvSpPr/>
          <p:nvPr/>
        </p:nvSpPr>
        <p:spPr>
          <a:xfrm>
            <a:off x="8852297" y="540817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rPr>
              <a:t>0.9966</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 25">
            <a:extLst>
              <a:ext uri="{FF2B5EF4-FFF2-40B4-BE49-F238E27FC236}">
                <a16:creationId xmlns:a16="http://schemas.microsoft.com/office/drawing/2014/main" id="{361758B7-66FA-FAF8-66EC-2CF3E60383D4}"/>
              </a:ext>
            </a:extLst>
          </p:cNvPr>
          <p:cNvSpPr/>
          <p:nvPr/>
        </p:nvSpPr>
        <p:spPr>
          <a:xfrm>
            <a:off x="11440239" y="5408176"/>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lang="en-US" sz="1800" kern="0" dirty="0">
                <a:effectLst/>
                <a:latin typeface="Times New Roman" panose="02020603050405020304" pitchFamily="18" charset="0"/>
                <a:ea typeface="Times New Roman" panose="02020603050405020304" pitchFamily="18" charset="0"/>
              </a:rPr>
              <a:t>139.6411</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 26">
            <a:extLst>
              <a:ext uri="{FF2B5EF4-FFF2-40B4-BE49-F238E27FC236}">
                <a16:creationId xmlns:a16="http://schemas.microsoft.com/office/drawing/2014/main" id="{C2F8CAAD-C33C-77AA-31B4-93EA6A50778E}"/>
              </a:ext>
            </a:extLst>
          </p:cNvPr>
          <p:cNvSpPr/>
          <p:nvPr/>
        </p:nvSpPr>
        <p:spPr>
          <a:xfrm>
            <a:off x="845344" y="6682918"/>
            <a:ext cx="12176522" cy="383024"/>
          </a:xfrm>
          <a:prstGeom prst="rect">
            <a:avLst/>
          </a:prstGeom>
          <a:noFill/>
          <a:ln/>
        </p:spPr>
        <p:txBody>
          <a:bodyPr wrap="none" lIns="0" tIns="0" rIns="0" bIns="0" rtlCol="0" anchor="t"/>
          <a:lstStyle/>
          <a:p>
            <a:pPr>
              <a:lnSpc>
                <a:spcPts val="3000"/>
              </a:lnSpc>
            </a:pPr>
            <a:r>
              <a:rPr lang="en-US" sz="1800" kern="100" dirty="0">
                <a:effectLst/>
                <a:latin typeface="Source Sans Pro" panose="020B0503030403020204" pitchFamily="34" charset="0"/>
                <a:ea typeface="Source Sans Pro" panose="020B0503030403020204" pitchFamily="34" charset="0"/>
                <a:cs typeface="Times New Roman" panose="02020603050405020304" pitchFamily="18" charset="0"/>
              </a:rPr>
              <a:t>K-Means achieved the lowest WCSS and highest </a:t>
            </a:r>
            <a:r>
              <a:rPr lang="en-US" sz="1800" kern="100" dirty="0" err="1">
                <a:effectLst/>
                <a:latin typeface="Source Sans Pro" panose="020B0503030403020204" pitchFamily="34" charset="0"/>
                <a:ea typeface="Source Sans Pro" panose="020B0503030403020204" pitchFamily="34" charset="0"/>
                <a:cs typeface="Times New Roman" panose="02020603050405020304" pitchFamily="18" charset="0"/>
              </a:rPr>
              <a:t>Calinski</a:t>
            </a:r>
            <a:r>
              <a:rPr lang="en-US" sz="1800" kern="100" dirty="0">
                <a:effectLst/>
                <a:latin typeface="Source Sans Pro" panose="020B0503030403020204" pitchFamily="34" charset="0"/>
                <a:ea typeface="Source Sans Pro" panose="020B0503030403020204" pitchFamily="34" charset="0"/>
                <a:cs typeface="Times New Roman" panose="02020603050405020304" pitchFamily="18" charset="0"/>
              </a:rPr>
              <a:t>–</a:t>
            </a:r>
            <a:r>
              <a:rPr lang="en-US" sz="1800" kern="100" dirty="0" err="1">
                <a:effectLst/>
                <a:latin typeface="Source Sans Pro" panose="020B0503030403020204" pitchFamily="34" charset="0"/>
                <a:ea typeface="Source Sans Pro" panose="020B0503030403020204" pitchFamily="34" charset="0"/>
                <a:cs typeface="Times New Roman" panose="02020603050405020304" pitchFamily="18" charset="0"/>
              </a:rPr>
              <a:t>Harabasz</a:t>
            </a:r>
            <a:r>
              <a:rPr lang="en-US" sz="1800" kern="100" dirty="0">
                <a:effectLst/>
                <a:latin typeface="Source Sans Pro" panose="020B0503030403020204" pitchFamily="34" charset="0"/>
                <a:ea typeface="Source Sans Pro" panose="020B0503030403020204" pitchFamily="34" charset="0"/>
                <a:cs typeface="Times New Roman" panose="02020603050405020304" pitchFamily="18" charset="0"/>
              </a:rPr>
              <a:t> score, indicating the most effective clustering outcome</a:t>
            </a:r>
            <a:endParaRPr kumimoji="0" lang="en-US" sz="1850" b="0" i="0" u="none" strike="noStrike" kern="1200" cap="none" spc="0" normalizeH="0" baseline="0" noProof="0" dirty="0">
              <a:ln>
                <a:noFill/>
              </a:ln>
              <a:solidFill>
                <a:prstClr val="black"/>
              </a:solidFill>
              <a:effectLst/>
              <a:uLnTx/>
              <a:uFillTx/>
              <a:latin typeface="Source Sans Pro" panose="020B0503030403020204" pitchFamily="34" charset="0"/>
              <a:ea typeface="Source Sans Pro" panose="020B0503030403020204" pitchFamily="34" charset="0"/>
            </a:endParaRPr>
          </a:p>
        </p:txBody>
      </p:sp>
      <p:pic>
        <p:nvPicPr>
          <p:cNvPr id="29" name="Picture 28" descr="A white background with black dots&#10;&#10;AI-generated content may be incorrect.">
            <a:extLst>
              <a:ext uri="{FF2B5EF4-FFF2-40B4-BE49-F238E27FC236}">
                <a16:creationId xmlns:a16="http://schemas.microsoft.com/office/drawing/2014/main" id="{1F4D1918-422C-DACF-DF0A-76E800E07FAF}"/>
              </a:ext>
            </a:extLst>
          </p:cNvPr>
          <p:cNvPicPr>
            <a:picLocks noChangeAspect="1"/>
          </p:cNvPicPr>
          <p:nvPr/>
        </p:nvPicPr>
        <p:blipFill>
          <a:blip r:embed="rId3"/>
          <a:stretch>
            <a:fillRect/>
          </a:stretch>
        </p:blipFill>
        <p:spPr>
          <a:xfrm>
            <a:off x="12634332" y="7171021"/>
            <a:ext cx="1881451" cy="1028789"/>
          </a:xfrm>
          <a:prstGeom prst="rect">
            <a:avLst/>
          </a:prstGeom>
        </p:spPr>
      </p:pic>
      <p:pic>
        <p:nvPicPr>
          <p:cNvPr id="30" name="Picture 29" descr="A logo of a university&#10;&#10;AI-generated content may be incorrect.">
            <a:extLst>
              <a:ext uri="{FF2B5EF4-FFF2-40B4-BE49-F238E27FC236}">
                <a16:creationId xmlns:a16="http://schemas.microsoft.com/office/drawing/2014/main" id="{8BBF5D49-87F5-6A24-D997-2A5709904856}"/>
              </a:ext>
            </a:extLst>
          </p:cNvPr>
          <p:cNvPicPr>
            <a:picLocks noChangeAspect="1"/>
          </p:cNvPicPr>
          <p:nvPr/>
        </p:nvPicPr>
        <p:blipFill>
          <a:blip r:embed="rId4"/>
          <a:srcRect l="32383" t="5994" r="32413" b="6495"/>
          <a:stretch/>
        </p:blipFill>
        <p:spPr>
          <a:xfrm>
            <a:off x="14024293" y="7463790"/>
            <a:ext cx="491490" cy="628341"/>
          </a:xfrm>
          <a:prstGeom prst="rect">
            <a:avLst/>
          </a:prstGeom>
        </p:spPr>
      </p:pic>
    </p:spTree>
    <p:extLst>
      <p:ext uri="{BB962C8B-B14F-4D97-AF65-F5344CB8AC3E}">
        <p14:creationId xmlns:p14="http://schemas.microsoft.com/office/powerpoint/2010/main" val="3739170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98119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Limitations</a:t>
            </a:r>
            <a:endParaRPr lang="en-US" sz="4400" dirty="0"/>
          </a:p>
        </p:txBody>
      </p:sp>
      <p:sp>
        <p:nvSpPr>
          <p:cNvPr id="3" name="Text 1"/>
          <p:cNvSpPr/>
          <p:nvPr/>
        </p:nvSpPr>
        <p:spPr>
          <a:xfrm>
            <a:off x="1753195" y="3237548"/>
            <a:ext cx="2816185" cy="351949"/>
          </a:xfrm>
          <a:prstGeom prst="rect">
            <a:avLst/>
          </a:prstGeom>
          <a:noFill/>
          <a:ln/>
        </p:spPr>
        <p:txBody>
          <a:bodyPr wrap="none" lIns="0" tIns="0" rIns="0" bIns="0" rtlCol="0" anchor="t"/>
          <a:lstStyle/>
          <a:p>
            <a:pPr marL="0" indent="0" algn="r">
              <a:lnSpc>
                <a:spcPts val="2750"/>
              </a:lnSpc>
              <a:buNone/>
            </a:pPr>
            <a:r>
              <a:rPr lang="en-US" sz="2200" b="1" dirty="0">
                <a:solidFill>
                  <a:srgbClr val="272525"/>
                </a:solidFill>
                <a:latin typeface="Source Serif Pro Semi Bold" pitchFamily="34" charset="0"/>
                <a:ea typeface="Source Serif Pro Semi Bold" pitchFamily="34" charset="-122"/>
                <a:cs typeface="Source Serif Pro Semi Bold" pitchFamily="34" charset="-120"/>
              </a:rPr>
              <a:t>Small Dataset</a:t>
            </a:r>
            <a:endParaRPr lang="en-US" sz="2200" b="1" dirty="0"/>
          </a:p>
        </p:txBody>
      </p:sp>
      <p:sp>
        <p:nvSpPr>
          <p:cNvPr id="4" name="Text 2"/>
          <p:cNvSpPr/>
          <p:nvPr/>
        </p:nvSpPr>
        <p:spPr>
          <a:xfrm>
            <a:off x="837724" y="3733086"/>
            <a:ext cx="3731657" cy="1149072"/>
          </a:xfrm>
          <a:prstGeom prst="rect">
            <a:avLst/>
          </a:prstGeom>
          <a:noFill/>
          <a:ln/>
        </p:spPr>
        <p:txBody>
          <a:bodyPr wrap="square" lIns="0" tIns="0" rIns="0" bIns="0" rtlCol="0" anchor="t"/>
          <a:lstStyle/>
          <a:p>
            <a:pPr marL="0" indent="0" algn="r">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Limited sample size may not represent the full spectrum of wellness profiles.</a:t>
            </a:r>
            <a:endParaRPr lang="en-US" sz="1850" dirty="0"/>
          </a:p>
        </p:txBody>
      </p:sp>
      <p:sp>
        <p:nvSpPr>
          <p:cNvPr id="5" name="Text 3"/>
          <p:cNvSpPr/>
          <p:nvPr/>
        </p:nvSpPr>
        <p:spPr>
          <a:xfrm>
            <a:off x="837724" y="5025747"/>
            <a:ext cx="3731657" cy="1149072"/>
          </a:xfrm>
          <a:prstGeom prst="rect">
            <a:avLst/>
          </a:prstGeom>
          <a:noFill/>
          <a:ln/>
        </p:spPr>
        <p:txBody>
          <a:bodyPr wrap="square" lIns="0" tIns="0" rIns="0" bIns="0" rtlCol="0" anchor="t"/>
          <a:lstStyle/>
          <a:p>
            <a:pPr marL="0" indent="0" algn="r">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Larger clinical datasets would provide more robust clusters and validation.</a:t>
            </a:r>
            <a:endParaRPr lang="en-US" sz="1850" dirty="0"/>
          </a:p>
        </p:txBody>
      </p:sp>
      <p:pic>
        <p:nvPicPr>
          <p:cNvPr id="6" name="Image 0" descr="preencoded.png"/>
          <p:cNvPicPr>
            <a:picLocks noChangeAspect="1"/>
          </p:cNvPicPr>
          <p:nvPr/>
        </p:nvPicPr>
        <p:blipFill>
          <a:blip r:embed="rId3"/>
          <a:stretch>
            <a:fillRect/>
          </a:stretch>
        </p:blipFill>
        <p:spPr>
          <a:xfrm>
            <a:off x="5048131" y="2439114"/>
            <a:ext cx="4534138" cy="4534138"/>
          </a:xfrm>
          <a:prstGeom prst="rect">
            <a:avLst/>
          </a:prstGeom>
        </p:spPr>
      </p:pic>
      <p:pic>
        <p:nvPicPr>
          <p:cNvPr id="7" name="Image 1" descr="preencoded.png"/>
          <p:cNvPicPr>
            <a:picLocks noChangeAspect="1"/>
          </p:cNvPicPr>
          <p:nvPr/>
        </p:nvPicPr>
        <p:blipFill>
          <a:blip r:embed="rId4"/>
          <a:stretch>
            <a:fillRect/>
          </a:stretch>
        </p:blipFill>
        <p:spPr>
          <a:xfrm>
            <a:off x="5549146" y="4482346"/>
            <a:ext cx="358140" cy="447675"/>
          </a:xfrm>
          <a:prstGeom prst="rect">
            <a:avLst/>
          </a:prstGeom>
        </p:spPr>
      </p:pic>
      <p:sp>
        <p:nvSpPr>
          <p:cNvPr id="8" name="Text 4"/>
          <p:cNvSpPr/>
          <p:nvPr/>
        </p:nvSpPr>
        <p:spPr>
          <a:xfrm>
            <a:off x="8788420" y="2015370"/>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Source Serif Pro Semi Bold" pitchFamily="34" charset="0"/>
                <a:ea typeface="Source Serif Pro Semi Bold" pitchFamily="34" charset="-122"/>
                <a:cs typeface="Source Serif Pro Semi Bold" pitchFamily="34" charset="-120"/>
              </a:rPr>
              <a:t>Parameter Sensitivity</a:t>
            </a:r>
            <a:endParaRPr lang="en-US" sz="2200" b="1" dirty="0"/>
          </a:p>
        </p:txBody>
      </p:sp>
      <p:sp>
        <p:nvSpPr>
          <p:cNvPr id="9" name="Text 5"/>
          <p:cNvSpPr/>
          <p:nvPr/>
        </p:nvSpPr>
        <p:spPr>
          <a:xfrm>
            <a:off x="9582269" y="2625744"/>
            <a:ext cx="3851434"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Clustering results varied based on initialization and parameter choices.</a:t>
            </a:r>
            <a:endParaRPr lang="en-US" sz="1850" dirty="0"/>
          </a:p>
        </p:txBody>
      </p:sp>
      <p:sp>
        <p:nvSpPr>
          <p:cNvPr id="10" name="Text 6"/>
          <p:cNvSpPr/>
          <p:nvPr/>
        </p:nvSpPr>
        <p:spPr>
          <a:xfrm>
            <a:off x="9778749" y="3413014"/>
            <a:ext cx="3851434"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Required extensive tuning to optimize performance.</a:t>
            </a:r>
            <a:endParaRPr lang="en-US" sz="1850" dirty="0"/>
          </a:p>
        </p:txBody>
      </p:sp>
      <p:pic>
        <p:nvPicPr>
          <p:cNvPr id="11" name="Image 2" descr="preencoded.png"/>
          <p:cNvPicPr>
            <a:picLocks noChangeAspect="1"/>
          </p:cNvPicPr>
          <p:nvPr/>
        </p:nvPicPr>
        <p:blipFill>
          <a:blip r:embed="rId5"/>
          <a:stretch>
            <a:fillRect/>
          </a:stretch>
        </p:blipFill>
        <p:spPr>
          <a:xfrm>
            <a:off x="5048131" y="2439114"/>
            <a:ext cx="4534138" cy="4534138"/>
          </a:xfrm>
          <a:prstGeom prst="rect">
            <a:avLst/>
          </a:prstGeom>
        </p:spPr>
      </p:pic>
      <p:pic>
        <p:nvPicPr>
          <p:cNvPr id="12" name="Image 3" descr="preencoded.png"/>
          <p:cNvPicPr>
            <a:picLocks noChangeAspect="1"/>
          </p:cNvPicPr>
          <p:nvPr/>
        </p:nvPicPr>
        <p:blipFill>
          <a:blip r:embed="rId6"/>
          <a:stretch>
            <a:fillRect/>
          </a:stretch>
        </p:blipFill>
        <p:spPr>
          <a:xfrm>
            <a:off x="7929563" y="3108008"/>
            <a:ext cx="358140" cy="447675"/>
          </a:xfrm>
          <a:prstGeom prst="rect">
            <a:avLst/>
          </a:prstGeom>
        </p:spPr>
      </p:pic>
      <p:sp>
        <p:nvSpPr>
          <p:cNvPr id="13" name="Text 7"/>
          <p:cNvSpPr/>
          <p:nvPr/>
        </p:nvSpPr>
        <p:spPr>
          <a:xfrm>
            <a:off x="9778749" y="5175234"/>
            <a:ext cx="3326725" cy="351949"/>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Source Serif Pro Semi Bold" pitchFamily="34" charset="0"/>
                <a:ea typeface="Source Serif Pro Semi Bold" pitchFamily="34" charset="-122"/>
                <a:cs typeface="Source Serif Pro Semi Bold" pitchFamily="34" charset="-120"/>
              </a:rPr>
              <a:t>Interpretability Challenge</a:t>
            </a:r>
            <a:endParaRPr lang="en-US" sz="2200" b="1" dirty="0"/>
          </a:p>
        </p:txBody>
      </p:sp>
      <p:sp>
        <p:nvSpPr>
          <p:cNvPr id="14" name="Text 8"/>
          <p:cNvSpPr/>
          <p:nvPr/>
        </p:nvSpPr>
        <p:spPr>
          <a:xfrm>
            <a:off x="9582269" y="5748699"/>
            <a:ext cx="3851434" cy="1149072"/>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Translating mathematical clusters into actionable healthcare insights was difficult.</a:t>
            </a:r>
            <a:endParaRPr lang="en-US" sz="1850" dirty="0"/>
          </a:p>
        </p:txBody>
      </p:sp>
      <p:sp>
        <p:nvSpPr>
          <p:cNvPr id="15" name="Text 9"/>
          <p:cNvSpPr/>
          <p:nvPr/>
        </p:nvSpPr>
        <p:spPr>
          <a:xfrm>
            <a:off x="9046513" y="6988854"/>
            <a:ext cx="3851434"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Required domain expertise to contextualize findings.</a:t>
            </a:r>
            <a:endParaRPr lang="en-US" sz="1850" dirty="0"/>
          </a:p>
        </p:txBody>
      </p:sp>
      <p:pic>
        <p:nvPicPr>
          <p:cNvPr id="16" name="Image 4" descr="preencoded.png"/>
          <p:cNvPicPr>
            <a:picLocks noChangeAspect="1"/>
          </p:cNvPicPr>
          <p:nvPr/>
        </p:nvPicPr>
        <p:blipFill>
          <a:blip r:embed="rId7"/>
          <a:stretch>
            <a:fillRect/>
          </a:stretch>
        </p:blipFill>
        <p:spPr>
          <a:xfrm>
            <a:off x="5048131" y="2439114"/>
            <a:ext cx="4534138" cy="4534138"/>
          </a:xfrm>
          <a:prstGeom prst="rect">
            <a:avLst/>
          </a:prstGeom>
        </p:spPr>
      </p:pic>
      <p:pic>
        <p:nvPicPr>
          <p:cNvPr id="17" name="Image 5" descr="preencoded.png"/>
          <p:cNvPicPr>
            <a:picLocks noChangeAspect="1"/>
          </p:cNvPicPr>
          <p:nvPr/>
        </p:nvPicPr>
        <p:blipFill>
          <a:blip r:embed="rId8"/>
          <a:stretch>
            <a:fillRect/>
          </a:stretch>
        </p:blipFill>
        <p:spPr>
          <a:xfrm>
            <a:off x="7929563" y="5856565"/>
            <a:ext cx="358140" cy="447675"/>
          </a:xfrm>
          <a:prstGeom prst="rect">
            <a:avLst/>
          </a:prstGeom>
        </p:spPr>
      </p:pic>
      <p:pic>
        <p:nvPicPr>
          <p:cNvPr id="18" name="Picture 17" descr="A white background with black dots&#10;&#10;AI-generated content may be incorrect.">
            <a:extLst>
              <a:ext uri="{FF2B5EF4-FFF2-40B4-BE49-F238E27FC236}">
                <a16:creationId xmlns:a16="http://schemas.microsoft.com/office/drawing/2014/main" id="{6E6B1408-2FEB-46E0-5175-5256CEDF2C26}"/>
              </a:ext>
            </a:extLst>
          </p:cNvPr>
          <p:cNvPicPr>
            <a:picLocks noChangeAspect="1"/>
          </p:cNvPicPr>
          <p:nvPr/>
        </p:nvPicPr>
        <p:blipFill>
          <a:blip r:embed="rId9"/>
          <a:stretch>
            <a:fillRect/>
          </a:stretch>
        </p:blipFill>
        <p:spPr>
          <a:xfrm>
            <a:off x="12634332" y="7171021"/>
            <a:ext cx="1881451" cy="1028789"/>
          </a:xfrm>
          <a:prstGeom prst="rect">
            <a:avLst/>
          </a:prstGeom>
        </p:spPr>
      </p:pic>
      <p:pic>
        <p:nvPicPr>
          <p:cNvPr id="19" name="Picture 18" descr="A logo of a university&#10;&#10;AI-generated content may be incorrect.">
            <a:extLst>
              <a:ext uri="{FF2B5EF4-FFF2-40B4-BE49-F238E27FC236}">
                <a16:creationId xmlns:a16="http://schemas.microsoft.com/office/drawing/2014/main" id="{6AD25826-6D51-5DF7-91FA-3D9AC7CF70D3}"/>
              </a:ext>
            </a:extLst>
          </p:cNvPr>
          <p:cNvPicPr>
            <a:picLocks noChangeAspect="1"/>
          </p:cNvPicPr>
          <p:nvPr/>
        </p:nvPicPr>
        <p:blipFill>
          <a:blip r:embed="rId10"/>
          <a:srcRect l="32383" t="5994" r="32413" b="6495"/>
          <a:stretch/>
        </p:blipFill>
        <p:spPr>
          <a:xfrm>
            <a:off x="14024293" y="7463790"/>
            <a:ext cx="491490" cy="62834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9028" y="577810"/>
            <a:ext cx="7191137" cy="587335"/>
          </a:xfrm>
          <a:prstGeom prst="rect">
            <a:avLst/>
          </a:prstGeom>
          <a:noFill/>
          <a:ln/>
        </p:spPr>
        <p:txBody>
          <a:bodyPr wrap="none" lIns="0" tIns="0" rIns="0" bIns="0" rtlCol="0" anchor="t"/>
          <a:lstStyle/>
          <a:p>
            <a:pPr marL="0" indent="0" algn="l">
              <a:lnSpc>
                <a:spcPts val="4600"/>
              </a:lnSpc>
              <a:buNone/>
            </a:pPr>
            <a:r>
              <a:rPr lang="en-US" sz="3700" dirty="0">
                <a:solidFill>
                  <a:srgbClr val="000000"/>
                </a:solidFill>
                <a:latin typeface="Source Serif Pro Semi Bold" pitchFamily="34" charset="0"/>
                <a:ea typeface="Source Serif Pro Semi Bold" pitchFamily="34" charset="-122"/>
                <a:cs typeface="Source Serif Pro Semi Bold" pitchFamily="34" charset="-120"/>
              </a:rPr>
              <a:t>Recommendations &amp; Next Steps</a:t>
            </a:r>
            <a:endParaRPr lang="en-US" sz="3700" dirty="0"/>
          </a:p>
        </p:txBody>
      </p:sp>
      <p:pic>
        <p:nvPicPr>
          <p:cNvPr id="4" name="Image 1" descr="preencoded.png"/>
          <p:cNvPicPr>
            <a:picLocks noChangeAspect="1"/>
          </p:cNvPicPr>
          <p:nvPr/>
        </p:nvPicPr>
        <p:blipFill>
          <a:blip r:embed="rId4"/>
          <a:stretch>
            <a:fillRect/>
          </a:stretch>
        </p:blipFill>
        <p:spPr>
          <a:xfrm>
            <a:off x="776645" y="1949053"/>
            <a:ext cx="998577" cy="1451610"/>
          </a:xfrm>
          <a:prstGeom prst="rect">
            <a:avLst/>
          </a:prstGeom>
        </p:spPr>
      </p:pic>
      <p:sp>
        <p:nvSpPr>
          <p:cNvPr id="5" name="Text 1"/>
          <p:cNvSpPr/>
          <p:nvPr/>
        </p:nvSpPr>
        <p:spPr>
          <a:xfrm>
            <a:off x="1974890" y="2148721"/>
            <a:ext cx="2871430" cy="293608"/>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Personalized Interventions</a:t>
            </a:r>
            <a:endParaRPr lang="en-US" sz="1850" dirty="0"/>
          </a:p>
        </p:txBody>
      </p:sp>
      <p:sp>
        <p:nvSpPr>
          <p:cNvPr id="6" name="Text 2"/>
          <p:cNvSpPr/>
          <p:nvPr/>
        </p:nvSpPr>
        <p:spPr>
          <a:xfrm>
            <a:off x="1974890" y="2562106"/>
            <a:ext cx="6392466" cy="63888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Develop cluster-specific treatment plans. Target highest-impact variables for each patient group.</a:t>
            </a:r>
            <a:endParaRPr lang="en-US" sz="1550" dirty="0"/>
          </a:p>
        </p:txBody>
      </p:sp>
      <p:pic>
        <p:nvPicPr>
          <p:cNvPr id="7" name="Image 2" descr="preencoded.png"/>
          <p:cNvPicPr>
            <a:picLocks noChangeAspect="1"/>
          </p:cNvPicPr>
          <p:nvPr/>
        </p:nvPicPr>
        <p:blipFill>
          <a:blip r:embed="rId5"/>
          <a:stretch>
            <a:fillRect/>
          </a:stretch>
        </p:blipFill>
        <p:spPr>
          <a:xfrm>
            <a:off x="776645" y="3400663"/>
            <a:ext cx="998577" cy="1451610"/>
          </a:xfrm>
          <a:prstGeom prst="rect">
            <a:avLst/>
          </a:prstGeom>
        </p:spPr>
      </p:pic>
      <p:sp>
        <p:nvSpPr>
          <p:cNvPr id="8" name="Text 3"/>
          <p:cNvSpPr/>
          <p:nvPr/>
        </p:nvSpPr>
        <p:spPr>
          <a:xfrm>
            <a:off x="1974890" y="3600331"/>
            <a:ext cx="2349579" cy="293608"/>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Predictive Modeling</a:t>
            </a:r>
            <a:endParaRPr lang="en-US" sz="1850" dirty="0"/>
          </a:p>
        </p:txBody>
      </p:sp>
      <p:sp>
        <p:nvSpPr>
          <p:cNvPr id="9" name="Text 4"/>
          <p:cNvSpPr/>
          <p:nvPr/>
        </p:nvSpPr>
        <p:spPr>
          <a:xfrm>
            <a:off x="1974890" y="4013716"/>
            <a:ext cx="6392466" cy="63888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Build early warning systems. Identify patients shifting toward higher-risk clusters.</a:t>
            </a:r>
            <a:endParaRPr lang="en-US" sz="1550" dirty="0"/>
          </a:p>
        </p:txBody>
      </p:sp>
      <p:pic>
        <p:nvPicPr>
          <p:cNvPr id="10" name="Image 3" descr="preencoded.png"/>
          <p:cNvPicPr>
            <a:picLocks noChangeAspect="1"/>
          </p:cNvPicPr>
          <p:nvPr/>
        </p:nvPicPr>
        <p:blipFill>
          <a:blip r:embed="rId6"/>
          <a:stretch>
            <a:fillRect/>
          </a:stretch>
        </p:blipFill>
        <p:spPr>
          <a:xfrm>
            <a:off x="776645" y="4852273"/>
            <a:ext cx="998577" cy="1451610"/>
          </a:xfrm>
          <a:prstGeom prst="rect">
            <a:avLst/>
          </a:prstGeom>
        </p:spPr>
      </p:pic>
      <p:sp>
        <p:nvSpPr>
          <p:cNvPr id="11" name="Text 5"/>
          <p:cNvSpPr/>
          <p:nvPr/>
        </p:nvSpPr>
        <p:spPr>
          <a:xfrm>
            <a:off x="1974890" y="5051941"/>
            <a:ext cx="2349579" cy="293608"/>
          </a:xfrm>
          <a:prstGeom prst="rect">
            <a:avLst/>
          </a:prstGeom>
          <a:noFill/>
          <a:ln/>
        </p:spPr>
        <p:txBody>
          <a:bodyPr wrap="none" lIns="0" tIns="0" rIns="0" bIns="0" rtlCol="0" anchor="t"/>
          <a:lstStyle/>
          <a:p>
            <a:pPr>
              <a:lnSpc>
                <a:spcPts val="2300"/>
              </a:lnSpc>
            </a:pPr>
            <a:r>
              <a:rPr lang="en-US" sz="1850" dirty="0">
                <a:solidFill>
                  <a:srgbClr val="272525"/>
                </a:solidFill>
                <a:latin typeface="Source Serif Pro Semi Bold" pitchFamily="34" charset="0"/>
                <a:ea typeface="Source Serif Pro Semi Bold" pitchFamily="34" charset="-122"/>
              </a:rPr>
              <a:t>Leverage Health </a:t>
            </a:r>
            <a:r>
              <a:rPr lang="en-US" dirty="0"/>
              <a:t>Tech</a:t>
            </a:r>
            <a:r>
              <a:rPr lang="en-US" sz="1850" dirty="0">
                <a:solidFill>
                  <a:srgbClr val="272525"/>
                </a:solidFill>
                <a:latin typeface="Source Serif Pro Semi Bold" pitchFamily="34" charset="0"/>
                <a:ea typeface="Source Serif Pro Semi Bold" pitchFamily="34" charset="-122"/>
              </a:rPr>
              <a:t> &amp; Feedback</a:t>
            </a:r>
          </a:p>
        </p:txBody>
      </p:sp>
      <p:sp>
        <p:nvSpPr>
          <p:cNvPr id="12" name="Text 6"/>
          <p:cNvSpPr/>
          <p:nvPr/>
        </p:nvSpPr>
        <p:spPr>
          <a:xfrm>
            <a:off x="1974890" y="5465326"/>
            <a:ext cx="6392466" cy="638889"/>
          </a:xfrm>
          <a:prstGeom prst="rect">
            <a:avLst/>
          </a:prstGeom>
          <a:noFill/>
          <a:ln/>
        </p:spPr>
        <p:txBody>
          <a:bodyPr wrap="square" lIns="0" tIns="0" rIns="0" bIns="0" rtlCol="0" anchor="t"/>
          <a:lstStyle/>
          <a:p>
            <a:pPr marL="0" indent="0" algn="l">
              <a:lnSpc>
                <a:spcPts val="2500"/>
              </a:lnSpc>
              <a:buNone/>
            </a:pPr>
            <a:r>
              <a:rPr lang="en-US" sz="1550" dirty="0">
                <a:latin typeface="Source Sans Pro" panose="020B0503030403020204" pitchFamily="34" charset="0"/>
                <a:ea typeface="Source Sans Pro" panose="020B0503030403020204" pitchFamily="34" charset="0"/>
              </a:rPr>
              <a:t>Incorporate wearables, IoT data, and patient feedback to make programs responsive and adaptive.</a:t>
            </a:r>
          </a:p>
        </p:txBody>
      </p:sp>
      <p:sp>
        <p:nvSpPr>
          <p:cNvPr id="13" name="Text 7"/>
          <p:cNvSpPr/>
          <p:nvPr/>
        </p:nvSpPr>
        <p:spPr>
          <a:xfrm>
            <a:off x="776645" y="6528554"/>
            <a:ext cx="7590711" cy="63888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Source Sans Pro" pitchFamily="34" charset="0"/>
                <a:ea typeface="Source Sans Pro" pitchFamily="34" charset="-122"/>
                <a:cs typeface="Source Sans Pro" pitchFamily="34" charset="-120"/>
              </a:rPr>
              <a:t>These clustering techniques demonstrate significant potential for healthcare decision support systems. Implementation could improve patient outcomes and resource allocation.</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6176" y="657225"/>
            <a:ext cx="5340906" cy="667583"/>
          </a:xfrm>
          <a:prstGeom prst="rect">
            <a:avLst/>
          </a:prstGeom>
          <a:noFill/>
          <a:ln/>
        </p:spPr>
        <p:txBody>
          <a:bodyPr wrap="none" lIns="0" tIns="0" rIns="0" bIns="0" rtlCol="0" anchor="t"/>
          <a:lstStyle/>
          <a:p>
            <a:pPr marL="0" indent="0" algn="l">
              <a:lnSpc>
                <a:spcPts val="5250"/>
              </a:lnSpc>
              <a:buNone/>
            </a:pPr>
            <a:r>
              <a:rPr lang="en-US" sz="4200" dirty="0">
                <a:solidFill>
                  <a:srgbClr val="000000"/>
                </a:solidFill>
                <a:latin typeface="Source Serif Pro Semi Bold" pitchFamily="34" charset="0"/>
                <a:ea typeface="Source Serif Pro Semi Bold" pitchFamily="34" charset="-122"/>
                <a:cs typeface="Source Serif Pro Semi Bold" pitchFamily="34" charset="-120"/>
              </a:rPr>
              <a:t>Conclusion</a:t>
            </a:r>
            <a:endParaRPr lang="en-US" sz="4200" dirty="0"/>
          </a:p>
        </p:txBody>
      </p:sp>
      <p:sp>
        <p:nvSpPr>
          <p:cNvPr id="3" name="Text 1"/>
          <p:cNvSpPr/>
          <p:nvPr/>
        </p:nvSpPr>
        <p:spPr>
          <a:xfrm>
            <a:off x="836176" y="1892141"/>
            <a:ext cx="2670453" cy="333732"/>
          </a:xfrm>
          <a:prstGeom prst="rect">
            <a:avLst/>
          </a:prstGeom>
          <a:noFill/>
          <a:ln/>
        </p:spPr>
        <p:txBody>
          <a:bodyPr wrap="none" lIns="0" tIns="0" rIns="0" bIns="0" rtlCol="0" anchor="t"/>
          <a:lstStyle/>
          <a:p>
            <a:pPr marL="0" indent="0" algn="l">
              <a:lnSpc>
                <a:spcPts val="2600"/>
              </a:lnSpc>
              <a:buNone/>
            </a:pPr>
            <a:r>
              <a:rPr lang="en-US" sz="2100" dirty="0">
                <a:solidFill>
                  <a:srgbClr val="000000"/>
                </a:solidFill>
                <a:latin typeface="Source Serif Pro Semi Bold" pitchFamily="34" charset="0"/>
                <a:ea typeface="Source Serif Pro Semi Bold" pitchFamily="34" charset="-122"/>
                <a:cs typeface="Source Serif Pro Semi Bold" pitchFamily="34" charset="-120"/>
              </a:rPr>
              <a:t>Key Findings</a:t>
            </a:r>
            <a:endParaRPr lang="en-US" sz="2100" dirty="0"/>
          </a:p>
        </p:txBody>
      </p:sp>
      <p:sp>
        <p:nvSpPr>
          <p:cNvPr id="4" name="Text 2"/>
          <p:cNvSpPr/>
          <p:nvPr/>
        </p:nvSpPr>
        <p:spPr>
          <a:xfrm>
            <a:off x="836176" y="2452807"/>
            <a:ext cx="6202204" cy="72604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Source Sans Pro" pitchFamily="34" charset="0"/>
                <a:ea typeface="Source Sans Pro" pitchFamily="34" charset="-122"/>
                <a:cs typeface="Source Sans Pro" pitchFamily="34" charset="-120"/>
              </a:rPr>
              <a:t>Unsupervised clustering revealed actionable patient wellness profiles</a:t>
            </a:r>
            <a:endParaRPr lang="en-US" sz="1750" dirty="0"/>
          </a:p>
        </p:txBody>
      </p:sp>
      <p:sp>
        <p:nvSpPr>
          <p:cNvPr id="5" name="Text 3"/>
          <p:cNvSpPr/>
          <p:nvPr/>
        </p:nvSpPr>
        <p:spPr>
          <a:xfrm>
            <a:off x="836176" y="3258264"/>
            <a:ext cx="6202204"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Source Sans Pro" pitchFamily="34" charset="0"/>
                <a:ea typeface="Source Sans Pro" pitchFamily="34" charset="-122"/>
                <a:cs typeface="Source Sans Pro" pitchFamily="34" charset="-120"/>
              </a:rPr>
              <a:t>PCA improved metric scores and visualization clarity</a:t>
            </a:r>
            <a:endParaRPr lang="en-US" sz="1750" dirty="0"/>
          </a:p>
        </p:txBody>
      </p:sp>
      <p:sp>
        <p:nvSpPr>
          <p:cNvPr id="6" name="Text 4"/>
          <p:cNvSpPr/>
          <p:nvPr/>
        </p:nvSpPr>
        <p:spPr>
          <a:xfrm>
            <a:off x="836176" y="3700701"/>
            <a:ext cx="6202204" cy="36302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Source Sans Pro" pitchFamily="34" charset="0"/>
                <a:ea typeface="Source Sans Pro" pitchFamily="34" charset="-122"/>
                <a:cs typeface="Source Sans Pro" pitchFamily="34" charset="-120"/>
              </a:rPr>
              <a:t>K-Means with PCA provided optimal results</a:t>
            </a:r>
            <a:endParaRPr lang="en-US" sz="1750" dirty="0"/>
          </a:p>
        </p:txBody>
      </p:sp>
      <p:sp>
        <p:nvSpPr>
          <p:cNvPr id="7" name="Text 5"/>
          <p:cNvSpPr/>
          <p:nvPr/>
        </p:nvSpPr>
        <p:spPr>
          <a:xfrm>
            <a:off x="7599640" y="1892141"/>
            <a:ext cx="2670453" cy="333732"/>
          </a:xfrm>
          <a:prstGeom prst="rect">
            <a:avLst/>
          </a:prstGeom>
          <a:noFill/>
          <a:ln/>
        </p:spPr>
        <p:txBody>
          <a:bodyPr wrap="none" lIns="0" tIns="0" rIns="0" bIns="0" rtlCol="0" anchor="t"/>
          <a:lstStyle/>
          <a:p>
            <a:pPr marL="0" indent="0" algn="l">
              <a:lnSpc>
                <a:spcPts val="2600"/>
              </a:lnSpc>
              <a:buNone/>
            </a:pPr>
            <a:r>
              <a:rPr lang="en-US" sz="2100" dirty="0">
                <a:solidFill>
                  <a:srgbClr val="000000"/>
                </a:solidFill>
                <a:latin typeface="Source Serif Pro Semi Bold" pitchFamily="34" charset="0"/>
                <a:ea typeface="Source Serif Pro Semi Bold" pitchFamily="34" charset="-122"/>
                <a:cs typeface="Source Serif Pro Semi Bold" pitchFamily="34" charset="-120"/>
              </a:rPr>
              <a:t>Future Directions</a:t>
            </a:r>
            <a:endParaRPr lang="en-US" sz="2100" dirty="0"/>
          </a:p>
        </p:txBody>
      </p:sp>
      <p:sp>
        <p:nvSpPr>
          <p:cNvPr id="8" name="Shape 6"/>
          <p:cNvSpPr/>
          <p:nvPr/>
        </p:nvSpPr>
        <p:spPr>
          <a:xfrm>
            <a:off x="7599640" y="2481143"/>
            <a:ext cx="226933" cy="1377553"/>
          </a:xfrm>
          <a:prstGeom prst="roundRect">
            <a:avLst>
              <a:gd name="adj" fmla="val 42011"/>
            </a:avLst>
          </a:prstGeom>
          <a:solidFill>
            <a:srgbClr val="F0D4F7"/>
          </a:solidFill>
          <a:ln w="7620">
            <a:solidFill>
              <a:srgbClr val="D6BADD"/>
            </a:solidFill>
            <a:prstDash val="solid"/>
          </a:ln>
        </p:spPr>
        <p:txBody>
          <a:bodyPr/>
          <a:lstStyle/>
          <a:p>
            <a:endParaRPr lang="en-US"/>
          </a:p>
        </p:txBody>
      </p:sp>
      <p:sp>
        <p:nvSpPr>
          <p:cNvPr id="9" name="Text 7"/>
          <p:cNvSpPr/>
          <p:nvPr/>
        </p:nvSpPr>
        <p:spPr>
          <a:xfrm>
            <a:off x="8053507" y="2708077"/>
            <a:ext cx="2670453" cy="333732"/>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Source Serif Pro Semi Bold" pitchFamily="34" charset="0"/>
                <a:ea typeface="Source Serif Pro Semi Bold" pitchFamily="34" charset="-122"/>
                <a:cs typeface="Source Serif Pro Semi Bold" pitchFamily="34" charset="-120"/>
              </a:rPr>
              <a:t>Validation</a:t>
            </a:r>
            <a:endParaRPr lang="en-US" sz="2100" dirty="0"/>
          </a:p>
        </p:txBody>
      </p:sp>
      <p:sp>
        <p:nvSpPr>
          <p:cNvPr id="10" name="Text 8"/>
          <p:cNvSpPr/>
          <p:nvPr/>
        </p:nvSpPr>
        <p:spPr>
          <a:xfrm>
            <a:off x="8053507" y="3268742"/>
            <a:ext cx="5748338" cy="363022"/>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Apply methodology to real clinical datasets</a:t>
            </a:r>
            <a:endParaRPr lang="en-US" sz="1750" dirty="0"/>
          </a:p>
        </p:txBody>
      </p:sp>
      <p:sp>
        <p:nvSpPr>
          <p:cNvPr id="11" name="Shape 9"/>
          <p:cNvSpPr/>
          <p:nvPr/>
        </p:nvSpPr>
        <p:spPr>
          <a:xfrm>
            <a:off x="7940040" y="4028837"/>
            <a:ext cx="226933" cy="1377553"/>
          </a:xfrm>
          <a:prstGeom prst="roundRect">
            <a:avLst>
              <a:gd name="adj" fmla="val 42011"/>
            </a:avLst>
          </a:prstGeom>
          <a:solidFill>
            <a:srgbClr val="F0D4F7"/>
          </a:solidFill>
          <a:ln w="7620">
            <a:solidFill>
              <a:srgbClr val="D6BADD"/>
            </a:solidFill>
            <a:prstDash val="solid"/>
          </a:ln>
        </p:spPr>
        <p:txBody>
          <a:bodyPr/>
          <a:lstStyle/>
          <a:p>
            <a:endParaRPr lang="en-US"/>
          </a:p>
        </p:txBody>
      </p:sp>
      <p:sp>
        <p:nvSpPr>
          <p:cNvPr id="12" name="Text 10"/>
          <p:cNvSpPr/>
          <p:nvPr/>
        </p:nvSpPr>
        <p:spPr>
          <a:xfrm>
            <a:off x="8393906" y="4255770"/>
            <a:ext cx="2670453" cy="333732"/>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Source Serif Pro Semi Bold" pitchFamily="34" charset="0"/>
                <a:ea typeface="Source Serif Pro Semi Bold" pitchFamily="34" charset="-122"/>
                <a:cs typeface="Source Serif Pro Semi Bold" pitchFamily="34" charset="-120"/>
              </a:rPr>
              <a:t>Integration</a:t>
            </a:r>
            <a:endParaRPr lang="en-US" sz="2100" dirty="0"/>
          </a:p>
        </p:txBody>
      </p:sp>
      <p:sp>
        <p:nvSpPr>
          <p:cNvPr id="13" name="Text 11"/>
          <p:cNvSpPr/>
          <p:nvPr/>
        </p:nvSpPr>
        <p:spPr>
          <a:xfrm>
            <a:off x="8393906" y="4816435"/>
            <a:ext cx="5407938" cy="363022"/>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Implement in healthcare decision support systems</a:t>
            </a:r>
            <a:endParaRPr lang="en-US" sz="1750" dirty="0"/>
          </a:p>
        </p:txBody>
      </p:sp>
      <p:sp>
        <p:nvSpPr>
          <p:cNvPr id="14" name="Shape 12"/>
          <p:cNvSpPr/>
          <p:nvPr/>
        </p:nvSpPr>
        <p:spPr>
          <a:xfrm>
            <a:off x="8280559" y="5576530"/>
            <a:ext cx="226933" cy="1740575"/>
          </a:xfrm>
          <a:prstGeom prst="roundRect">
            <a:avLst>
              <a:gd name="adj" fmla="val 42011"/>
            </a:avLst>
          </a:prstGeom>
          <a:solidFill>
            <a:srgbClr val="F0D4F7"/>
          </a:solidFill>
          <a:ln w="7620">
            <a:solidFill>
              <a:srgbClr val="D6BADD"/>
            </a:solidFill>
            <a:prstDash val="solid"/>
          </a:ln>
        </p:spPr>
        <p:txBody>
          <a:bodyPr/>
          <a:lstStyle/>
          <a:p>
            <a:endParaRPr lang="en-US"/>
          </a:p>
        </p:txBody>
      </p:sp>
      <p:sp>
        <p:nvSpPr>
          <p:cNvPr id="15" name="Text 13"/>
          <p:cNvSpPr/>
          <p:nvPr/>
        </p:nvSpPr>
        <p:spPr>
          <a:xfrm>
            <a:off x="8734425" y="5803463"/>
            <a:ext cx="2670453" cy="333732"/>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Source Serif Pro Semi Bold" pitchFamily="34" charset="0"/>
                <a:ea typeface="Source Serif Pro Semi Bold" pitchFamily="34" charset="-122"/>
                <a:cs typeface="Source Serif Pro Semi Bold" pitchFamily="34" charset="-120"/>
              </a:rPr>
              <a:t>Expansion</a:t>
            </a:r>
            <a:endParaRPr lang="en-US" sz="2100" dirty="0"/>
          </a:p>
        </p:txBody>
      </p:sp>
      <p:sp>
        <p:nvSpPr>
          <p:cNvPr id="16" name="Text 14"/>
          <p:cNvSpPr/>
          <p:nvPr/>
        </p:nvSpPr>
        <p:spPr>
          <a:xfrm>
            <a:off x="8734425" y="6364129"/>
            <a:ext cx="5067419" cy="72604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Source Sans Pro" pitchFamily="34" charset="0"/>
                <a:ea typeface="Source Sans Pro" pitchFamily="34" charset="-122"/>
                <a:cs typeface="Source Sans Pro" pitchFamily="34" charset="-120"/>
              </a:rPr>
              <a:t>Include additional wellness metrics for deeper insights</a:t>
            </a:r>
            <a:endParaRPr lang="en-US" sz="1750" dirty="0"/>
          </a:p>
        </p:txBody>
      </p:sp>
      <p:pic>
        <p:nvPicPr>
          <p:cNvPr id="17" name="Picture 16" descr="A white background with black dots&#10;&#10;AI-generated content may be incorrect.">
            <a:extLst>
              <a:ext uri="{FF2B5EF4-FFF2-40B4-BE49-F238E27FC236}">
                <a16:creationId xmlns:a16="http://schemas.microsoft.com/office/drawing/2014/main" id="{C437AE50-CF82-296B-076D-4466FA5EC6EF}"/>
              </a:ext>
            </a:extLst>
          </p:cNvPr>
          <p:cNvPicPr>
            <a:picLocks noChangeAspect="1"/>
          </p:cNvPicPr>
          <p:nvPr/>
        </p:nvPicPr>
        <p:blipFill>
          <a:blip r:embed="rId3"/>
          <a:stretch>
            <a:fillRect/>
          </a:stretch>
        </p:blipFill>
        <p:spPr>
          <a:xfrm>
            <a:off x="12634332" y="7423904"/>
            <a:ext cx="1881451" cy="775906"/>
          </a:xfrm>
          <a:prstGeom prst="rect">
            <a:avLst/>
          </a:prstGeom>
        </p:spPr>
      </p:pic>
      <p:pic>
        <p:nvPicPr>
          <p:cNvPr id="18" name="Picture 17" descr="A logo of a university&#10;&#10;AI-generated content may be incorrect.">
            <a:extLst>
              <a:ext uri="{FF2B5EF4-FFF2-40B4-BE49-F238E27FC236}">
                <a16:creationId xmlns:a16="http://schemas.microsoft.com/office/drawing/2014/main" id="{CEBBE3EA-6214-996D-3959-E7F0394C10AC}"/>
              </a:ext>
            </a:extLst>
          </p:cNvPr>
          <p:cNvPicPr>
            <a:picLocks noChangeAspect="1"/>
          </p:cNvPicPr>
          <p:nvPr/>
        </p:nvPicPr>
        <p:blipFill>
          <a:blip r:embed="rId4"/>
          <a:srcRect l="32383" t="5994" r="32413" b="6495"/>
          <a:stretch/>
        </p:blipFill>
        <p:spPr>
          <a:xfrm>
            <a:off x="14024293" y="7463790"/>
            <a:ext cx="491490" cy="62834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lack dots&#10;&#10;AI-generated content may be incorrect.">
            <a:extLst>
              <a:ext uri="{FF2B5EF4-FFF2-40B4-BE49-F238E27FC236}">
                <a16:creationId xmlns:a16="http://schemas.microsoft.com/office/drawing/2014/main" id="{F127D1EE-FBBC-E5CA-2484-0D221C140491}"/>
              </a:ext>
            </a:extLst>
          </p:cNvPr>
          <p:cNvPicPr>
            <a:picLocks noChangeAspect="1"/>
          </p:cNvPicPr>
          <p:nvPr/>
        </p:nvPicPr>
        <p:blipFill>
          <a:blip r:embed="rId2"/>
          <a:stretch>
            <a:fillRect/>
          </a:stretch>
        </p:blipFill>
        <p:spPr>
          <a:xfrm>
            <a:off x="12634332" y="7423904"/>
            <a:ext cx="1881451" cy="775906"/>
          </a:xfrm>
          <a:prstGeom prst="rect">
            <a:avLst/>
          </a:prstGeom>
        </p:spPr>
      </p:pic>
      <p:sp>
        <p:nvSpPr>
          <p:cNvPr id="3" name="Text 0">
            <a:extLst>
              <a:ext uri="{FF2B5EF4-FFF2-40B4-BE49-F238E27FC236}">
                <a16:creationId xmlns:a16="http://schemas.microsoft.com/office/drawing/2014/main" id="{60021E0A-F8A7-7D73-FD34-F668A25C1F2F}"/>
              </a:ext>
            </a:extLst>
          </p:cNvPr>
          <p:cNvSpPr/>
          <p:nvPr/>
        </p:nvSpPr>
        <p:spPr>
          <a:xfrm>
            <a:off x="1036898" y="1255230"/>
            <a:ext cx="5340906" cy="667583"/>
          </a:xfrm>
          <a:prstGeom prst="rect">
            <a:avLst/>
          </a:prstGeom>
          <a:noFill/>
          <a:ln/>
        </p:spPr>
        <p:txBody>
          <a:bodyPr wrap="none" lIns="0" tIns="0" rIns="0" bIns="0" rtlCol="0" anchor="t"/>
          <a:lstStyle/>
          <a:p>
            <a:pPr marL="0" indent="0" algn="l">
              <a:lnSpc>
                <a:spcPts val="5250"/>
              </a:lnSpc>
              <a:buNone/>
            </a:pPr>
            <a:r>
              <a:rPr lang="en-US" sz="4200" dirty="0">
                <a:solidFill>
                  <a:srgbClr val="000000"/>
                </a:solidFill>
                <a:latin typeface="Source Serif Pro Semi Bold" pitchFamily="34" charset="0"/>
                <a:ea typeface="Source Serif Pro Semi Bold" pitchFamily="34" charset="-122"/>
                <a:cs typeface="Source Serif Pro Semi Bold" pitchFamily="34" charset="-120"/>
              </a:rPr>
              <a:t>References</a:t>
            </a:r>
            <a:endParaRPr lang="en-US" sz="4200" dirty="0"/>
          </a:p>
        </p:txBody>
      </p:sp>
      <p:sp>
        <p:nvSpPr>
          <p:cNvPr id="5" name="TextBox 4">
            <a:extLst>
              <a:ext uri="{FF2B5EF4-FFF2-40B4-BE49-F238E27FC236}">
                <a16:creationId xmlns:a16="http://schemas.microsoft.com/office/drawing/2014/main" id="{ED1C69B3-84F9-B100-3ED4-640867C4EBD6}"/>
              </a:ext>
            </a:extLst>
          </p:cNvPr>
          <p:cNvSpPr txBox="1"/>
          <p:nvPr/>
        </p:nvSpPr>
        <p:spPr>
          <a:xfrm>
            <a:off x="903248" y="2705569"/>
            <a:ext cx="12823903" cy="3224088"/>
          </a:xfrm>
          <a:prstGeom prst="rect">
            <a:avLst/>
          </a:prstGeom>
          <a:noFill/>
        </p:spPr>
        <p:txBody>
          <a:bodyPr wrap="square">
            <a:spAutoFit/>
          </a:bodyPr>
          <a:lstStyle/>
          <a:p>
            <a:pPr>
              <a:lnSpc>
                <a:spcPct val="115000"/>
              </a:lnSpc>
              <a:spcAft>
                <a:spcPts val="800"/>
              </a:spcAft>
            </a:pP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t>Alanazi, A. (2022). </a:t>
            </a:r>
            <a:r>
              <a:rPr lang="en-US" sz="1850" i="1" kern="100" dirty="0">
                <a:effectLst/>
                <a:latin typeface="Source Sans Pro" panose="020B0503030403020204" pitchFamily="34" charset="0"/>
                <a:ea typeface="Source Sans Pro" panose="020B0503030403020204" pitchFamily="34" charset="0"/>
                <a:cs typeface="Times New Roman" panose="02020603050405020304" pitchFamily="18" charset="0"/>
              </a:rPr>
              <a:t>Using machine learning for healthcare challenges and opportunities</a:t>
            </a: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t>. </a:t>
            </a:r>
            <a:r>
              <a:rPr lang="en-US" sz="1850" i="1" kern="100" dirty="0">
                <a:effectLst/>
                <a:latin typeface="Source Sans Pro" panose="020B0503030403020204" pitchFamily="34" charset="0"/>
                <a:ea typeface="Source Sans Pro" panose="020B0503030403020204" pitchFamily="34" charset="0"/>
                <a:cs typeface="Times New Roman" panose="02020603050405020304" pitchFamily="18" charset="0"/>
              </a:rPr>
              <a:t>Informatics in Medicine Unlocked, 30</a:t>
            </a: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t>, 100944. </a:t>
            </a:r>
            <a:r>
              <a:rPr lang="en-US" sz="1850" u="sng" kern="100" dirty="0">
                <a:solidFill>
                  <a:srgbClr val="467886"/>
                </a:solidFill>
                <a:effectLst/>
                <a:latin typeface="Source Sans Pro" panose="020B0503030403020204" pitchFamily="34" charset="0"/>
                <a:ea typeface="Source Sans Pro" panose="020B0503030403020204" pitchFamily="34" charset="0"/>
                <a:cs typeface="Times New Roman" panose="02020603050405020304" pitchFamily="18" charset="0"/>
                <a:hlinkClick r:id="rId3"/>
              </a:rPr>
              <a:t>https://www.sciencedirect.com/science/article/pii/S2352914822000739</a:t>
            </a:r>
            <a:br>
              <a:rPr lang="en-US" sz="1850" u="sng" kern="100" dirty="0">
                <a:solidFill>
                  <a:srgbClr val="467886"/>
                </a:solidFill>
                <a:effectLst/>
                <a:latin typeface="Source Sans Pro" panose="020B0503030403020204" pitchFamily="34" charset="0"/>
                <a:ea typeface="Source Sans Pro" panose="020B0503030403020204" pitchFamily="34" charset="0"/>
                <a:cs typeface="Times New Roman" panose="02020603050405020304" pitchFamily="18" charset="0"/>
              </a:rPr>
            </a:br>
            <a:br>
              <a:rPr lang="en-US" sz="1850" u="sng" kern="100" dirty="0">
                <a:solidFill>
                  <a:srgbClr val="467886"/>
                </a:solidFill>
                <a:effectLst/>
                <a:latin typeface="Source Sans Pro" panose="020B0503030403020204" pitchFamily="34" charset="0"/>
                <a:ea typeface="Source Sans Pro" panose="020B0503030403020204" pitchFamily="34" charset="0"/>
                <a:cs typeface="Times New Roman" panose="02020603050405020304" pitchFamily="18" charset="0"/>
              </a:rPr>
            </a:b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t>Lu, H., &amp; Uddin, S. (2024). </a:t>
            </a:r>
            <a:r>
              <a:rPr lang="en-US" sz="1850" i="1" kern="100" dirty="0">
                <a:effectLst/>
                <a:latin typeface="Source Sans Pro" panose="020B0503030403020204" pitchFamily="34" charset="0"/>
                <a:ea typeface="Source Sans Pro" panose="020B0503030403020204" pitchFamily="34" charset="0"/>
                <a:cs typeface="Times New Roman" panose="02020603050405020304" pitchFamily="18" charset="0"/>
              </a:rPr>
              <a:t>Unsupervised machine learning for disease prediction: A comparative performance analysis using multiple datasets</a:t>
            </a: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t>. </a:t>
            </a:r>
            <a:r>
              <a:rPr lang="en-US" sz="1850" i="1" kern="100" dirty="0">
                <a:effectLst/>
                <a:latin typeface="Source Sans Pro" panose="020B0503030403020204" pitchFamily="34" charset="0"/>
                <a:ea typeface="Source Sans Pro" panose="020B0503030403020204" pitchFamily="34" charset="0"/>
                <a:cs typeface="Times New Roman" panose="02020603050405020304" pitchFamily="18" charset="0"/>
              </a:rPr>
              <a:t>Health and Technology, 14</a:t>
            </a: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t>, 1–19. </a:t>
            </a: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hlinkClick r:id="rId4"/>
              </a:rPr>
              <a:t>https://doi.org/10.1007/s12553-023-00805-8</a:t>
            </a:r>
            <a:b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br>
            <a:endPar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a:p>
            <a:pPr>
              <a:lnSpc>
                <a:spcPct val="115000"/>
              </a:lnSpc>
              <a:spcAft>
                <a:spcPts val="800"/>
              </a:spcAft>
            </a:pP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t>Trezza, A., </a:t>
            </a:r>
            <a:r>
              <a:rPr lang="en-US" sz="1850" kern="100" dirty="0" err="1">
                <a:effectLst/>
                <a:latin typeface="Source Sans Pro" panose="020B0503030403020204" pitchFamily="34" charset="0"/>
                <a:ea typeface="Source Sans Pro" panose="020B0503030403020204" pitchFamily="34" charset="0"/>
                <a:cs typeface="Times New Roman" panose="02020603050405020304" pitchFamily="18" charset="0"/>
              </a:rPr>
              <a:t>Visibelli</a:t>
            </a: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t>, A., </a:t>
            </a:r>
            <a:r>
              <a:rPr lang="en-US" sz="1850" kern="100" dirty="0" err="1">
                <a:effectLst/>
                <a:latin typeface="Source Sans Pro" panose="020B0503030403020204" pitchFamily="34" charset="0"/>
                <a:ea typeface="Source Sans Pro" panose="020B0503030403020204" pitchFamily="34" charset="0"/>
                <a:cs typeface="Times New Roman" panose="02020603050405020304" pitchFamily="18" charset="0"/>
              </a:rPr>
              <a:t>Roncaglia</a:t>
            </a: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t>, B., Spiga, O., &amp; Santucci, A. (2024). </a:t>
            </a:r>
            <a:r>
              <a:rPr lang="en-US" sz="1850" i="1" kern="100" dirty="0">
                <a:effectLst/>
                <a:latin typeface="Source Sans Pro" panose="020B0503030403020204" pitchFamily="34" charset="0"/>
                <a:ea typeface="Source Sans Pro" panose="020B0503030403020204" pitchFamily="34" charset="0"/>
                <a:cs typeface="Times New Roman" panose="02020603050405020304" pitchFamily="18" charset="0"/>
              </a:rPr>
              <a:t>Unsupervised learning in precision medicine: Unlocking personalized healthcare through AI</a:t>
            </a: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t>. </a:t>
            </a:r>
            <a:r>
              <a:rPr lang="en-US" sz="1850" i="1" kern="100" dirty="0">
                <a:effectLst/>
                <a:latin typeface="Source Sans Pro" panose="020B0503030403020204" pitchFamily="34" charset="0"/>
                <a:ea typeface="Source Sans Pro" panose="020B0503030403020204" pitchFamily="34" charset="0"/>
                <a:cs typeface="Times New Roman" panose="02020603050405020304" pitchFamily="18" charset="0"/>
              </a:rPr>
              <a:t>Applied Sciences, 14</a:t>
            </a:r>
            <a:r>
              <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rPr>
              <a:t>(20), 9305. </a:t>
            </a:r>
            <a:r>
              <a:rPr lang="en-US" sz="1850" u="sng" kern="100" dirty="0">
                <a:solidFill>
                  <a:srgbClr val="467886"/>
                </a:solidFill>
                <a:effectLst/>
                <a:latin typeface="Source Sans Pro" panose="020B0503030403020204" pitchFamily="34" charset="0"/>
                <a:ea typeface="Source Sans Pro" panose="020B0503030403020204" pitchFamily="34" charset="0"/>
                <a:cs typeface="Times New Roman" panose="02020603050405020304" pitchFamily="18" charset="0"/>
                <a:hlinkClick r:id="rId5"/>
              </a:rPr>
              <a:t>https://doi.org/10.3390/app14209305</a:t>
            </a:r>
            <a:endPar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a:p>
            <a:pPr marL="0" marR="0">
              <a:lnSpc>
                <a:spcPct val="115000"/>
              </a:lnSpc>
              <a:spcAft>
                <a:spcPts val="800"/>
              </a:spcAft>
            </a:pPr>
            <a:endParaRPr lang="en-US" sz="1850" kern="100" dirty="0">
              <a:effectLst/>
              <a:latin typeface="Source Sans Pro" panose="020B0503030403020204" pitchFamily="34" charset="0"/>
              <a:ea typeface="Source Sans Pro" panose="020B0503030403020204" pitchFamily="34" charset="0"/>
              <a:cs typeface="Times New Roman" panose="02020603050405020304" pitchFamily="18" charset="0"/>
            </a:endParaRPr>
          </a:p>
        </p:txBody>
      </p:sp>
      <p:pic>
        <p:nvPicPr>
          <p:cNvPr id="6" name="Picture 5" descr="A logo of a university&#10;&#10;AI-generated content may be incorrect.">
            <a:extLst>
              <a:ext uri="{FF2B5EF4-FFF2-40B4-BE49-F238E27FC236}">
                <a16:creationId xmlns:a16="http://schemas.microsoft.com/office/drawing/2014/main" id="{089B5E98-9B8F-ECF6-1A5D-E6FDAF8204CA}"/>
              </a:ext>
            </a:extLst>
          </p:cNvPr>
          <p:cNvPicPr>
            <a:picLocks noChangeAspect="1"/>
          </p:cNvPicPr>
          <p:nvPr/>
        </p:nvPicPr>
        <p:blipFill>
          <a:blip r:embed="rId6"/>
          <a:srcRect l="32383" t="5994" r="32413" b="6495"/>
          <a:stretch/>
        </p:blipFill>
        <p:spPr>
          <a:xfrm>
            <a:off x="14024293" y="7463790"/>
            <a:ext cx="491490" cy="628341"/>
          </a:xfrm>
          <a:prstGeom prst="rect">
            <a:avLst/>
          </a:prstGeom>
        </p:spPr>
      </p:pic>
    </p:spTree>
    <p:extLst>
      <p:ext uri="{BB962C8B-B14F-4D97-AF65-F5344CB8AC3E}">
        <p14:creationId xmlns:p14="http://schemas.microsoft.com/office/powerpoint/2010/main" val="2770012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background with black dots&#10;&#10;AI-generated content may be incorrect.">
            <a:extLst>
              <a:ext uri="{FF2B5EF4-FFF2-40B4-BE49-F238E27FC236}">
                <a16:creationId xmlns:a16="http://schemas.microsoft.com/office/drawing/2014/main" id="{34D73B7B-6893-9A6A-06C8-2F12B893323A}"/>
              </a:ext>
            </a:extLst>
          </p:cNvPr>
          <p:cNvPicPr>
            <a:picLocks noChangeAspect="1"/>
          </p:cNvPicPr>
          <p:nvPr/>
        </p:nvPicPr>
        <p:blipFill>
          <a:blip r:embed="rId2"/>
          <a:stretch>
            <a:fillRect/>
          </a:stretch>
        </p:blipFill>
        <p:spPr>
          <a:xfrm>
            <a:off x="12634332" y="7423904"/>
            <a:ext cx="1881451" cy="775906"/>
          </a:xfrm>
          <a:prstGeom prst="rect">
            <a:avLst/>
          </a:prstGeom>
        </p:spPr>
      </p:pic>
      <p:sp>
        <p:nvSpPr>
          <p:cNvPr id="3" name="TextBox 2">
            <a:extLst>
              <a:ext uri="{FF2B5EF4-FFF2-40B4-BE49-F238E27FC236}">
                <a16:creationId xmlns:a16="http://schemas.microsoft.com/office/drawing/2014/main" id="{B2A06924-4FF8-B02F-553E-3743ED9477D7}"/>
              </a:ext>
            </a:extLst>
          </p:cNvPr>
          <p:cNvSpPr txBox="1"/>
          <p:nvPr/>
        </p:nvSpPr>
        <p:spPr>
          <a:xfrm>
            <a:off x="3378819" y="3142840"/>
            <a:ext cx="8231741" cy="1015663"/>
          </a:xfrm>
          <a:prstGeom prst="rect">
            <a:avLst/>
          </a:prstGeom>
          <a:noFill/>
        </p:spPr>
        <p:txBody>
          <a:bodyPr wrap="none" rtlCol="0">
            <a:spAutoFit/>
          </a:bodyPr>
          <a:lstStyle/>
          <a:p>
            <a:r>
              <a:rPr lang="en-US" sz="6000" dirty="0">
                <a:latin typeface="Source Sans Pro" panose="020B0503030403020204" pitchFamily="34" charset="0"/>
                <a:ea typeface="Source Sans Pro" panose="020B0503030403020204" pitchFamily="34" charset="0"/>
              </a:rPr>
              <a:t>Thank you for your time !</a:t>
            </a:r>
          </a:p>
        </p:txBody>
      </p:sp>
      <p:pic>
        <p:nvPicPr>
          <p:cNvPr id="4" name="Picture 3" descr="A logo of a university&#10;&#10;AI-generated content may be incorrect.">
            <a:extLst>
              <a:ext uri="{FF2B5EF4-FFF2-40B4-BE49-F238E27FC236}">
                <a16:creationId xmlns:a16="http://schemas.microsoft.com/office/drawing/2014/main" id="{29FCB6AC-757B-23CD-4CDD-3172B4115227}"/>
              </a:ext>
            </a:extLst>
          </p:cNvPr>
          <p:cNvPicPr>
            <a:picLocks noChangeAspect="1"/>
          </p:cNvPicPr>
          <p:nvPr/>
        </p:nvPicPr>
        <p:blipFill>
          <a:blip r:embed="rId3"/>
          <a:srcRect l="32383" t="5994" r="32413" b="6495"/>
          <a:stretch/>
        </p:blipFill>
        <p:spPr>
          <a:xfrm>
            <a:off x="14024293" y="7463790"/>
            <a:ext cx="491490" cy="628341"/>
          </a:xfrm>
          <a:prstGeom prst="rect">
            <a:avLst/>
          </a:prstGeom>
        </p:spPr>
      </p:pic>
    </p:spTree>
    <p:extLst>
      <p:ext uri="{BB962C8B-B14F-4D97-AF65-F5344CB8AC3E}">
        <p14:creationId xmlns:p14="http://schemas.microsoft.com/office/powerpoint/2010/main" val="3684913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7945" y="736699"/>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Introduction</a:t>
            </a:r>
            <a:endParaRPr lang="en-US" sz="4400" dirty="0"/>
          </a:p>
        </p:txBody>
      </p:sp>
      <p:sp>
        <p:nvSpPr>
          <p:cNvPr id="4" name="Shape 1"/>
          <p:cNvSpPr/>
          <p:nvPr/>
        </p:nvSpPr>
        <p:spPr>
          <a:xfrm>
            <a:off x="837724" y="2151698"/>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5" name="Text 2"/>
          <p:cNvSpPr/>
          <p:nvPr/>
        </p:nvSpPr>
        <p:spPr>
          <a:xfrm>
            <a:off x="1615559" y="2233970"/>
            <a:ext cx="3817263"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Modern Healthcare Challenge</a:t>
            </a:r>
            <a:endParaRPr lang="en-US" sz="2200" dirty="0"/>
          </a:p>
        </p:txBody>
      </p:sp>
      <p:sp>
        <p:nvSpPr>
          <p:cNvPr id="6" name="Text 3"/>
          <p:cNvSpPr/>
          <p:nvPr/>
        </p:nvSpPr>
        <p:spPr>
          <a:xfrm>
            <a:off x="1615559" y="2729508"/>
            <a:ext cx="6690717"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Health and wellness optimization remains a critical focus in contemporary healthcare systems.</a:t>
            </a:r>
            <a:endParaRPr lang="en-US" sz="1850" dirty="0"/>
          </a:p>
        </p:txBody>
      </p:sp>
      <p:sp>
        <p:nvSpPr>
          <p:cNvPr id="7" name="Shape 4"/>
          <p:cNvSpPr/>
          <p:nvPr/>
        </p:nvSpPr>
        <p:spPr>
          <a:xfrm>
            <a:off x="837724" y="3974306"/>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8" name="Text 5"/>
          <p:cNvSpPr/>
          <p:nvPr/>
        </p:nvSpPr>
        <p:spPr>
          <a:xfrm>
            <a:off x="1615559" y="405657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Core Problem</a:t>
            </a:r>
            <a:endParaRPr lang="en-US" sz="2200" dirty="0"/>
          </a:p>
        </p:txBody>
      </p:sp>
      <p:sp>
        <p:nvSpPr>
          <p:cNvPr id="9" name="Text 6"/>
          <p:cNvSpPr/>
          <p:nvPr/>
        </p:nvSpPr>
        <p:spPr>
          <a:xfrm>
            <a:off x="1615559" y="4552117"/>
            <a:ext cx="6690717"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Healthcare providers struggle to understand diverse patient health patterns effectively.</a:t>
            </a:r>
            <a:endParaRPr lang="en-US" sz="1850" dirty="0"/>
          </a:p>
        </p:txBody>
      </p:sp>
      <p:sp>
        <p:nvSpPr>
          <p:cNvPr id="10" name="Shape 7"/>
          <p:cNvSpPr/>
          <p:nvPr/>
        </p:nvSpPr>
        <p:spPr>
          <a:xfrm>
            <a:off x="837724" y="5796915"/>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1" name="Text 8"/>
          <p:cNvSpPr/>
          <p:nvPr/>
        </p:nvSpPr>
        <p:spPr>
          <a:xfrm>
            <a:off x="1615559" y="587918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Approach</a:t>
            </a:r>
            <a:endParaRPr lang="en-US" sz="2200" dirty="0"/>
          </a:p>
        </p:txBody>
      </p:sp>
      <p:sp>
        <p:nvSpPr>
          <p:cNvPr id="12" name="Text 9"/>
          <p:cNvSpPr/>
          <p:nvPr/>
        </p:nvSpPr>
        <p:spPr>
          <a:xfrm>
            <a:off x="1615559" y="6374725"/>
            <a:ext cx="6690717"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Apply unsupervised learning algorithms to identify meaningful patient wellness clusters.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751642"/>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Problem Statement</a:t>
            </a:r>
            <a:endParaRPr lang="en-US" sz="4400" dirty="0"/>
          </a:p>
        </p:txBody>
      </p:sp>
      <p:sp>
        <p:nvSpPr>
          <p:cNvPr id="3" name="Text 1"/>
          <p:cNvSpPr/>
          <p:nvPr/>
        </p:nvSpPr>
        <p:spPr>
          <a:xfrm>
            <a:off x="837724" y="2030016"/>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Healthcare organizations face significant challenges with wellness program design.</a:t>
            </a:r>
            <a:endParaRPr lang="en-US" sz="1850" dirty="0"/>
          </a:p>
        </p:txBody>
      </p:sp>
      <p:sp>
        <p:nvSpPr>
          <p:cNvPr id="4" name="Text 2"/>
          <p:cNvSpPr/>
          <p:nvPr/>
        </p:nvSpPr>
        <p:spPr>
          <a:xfrm>
            <a:off x="837724" y="3011448"/>
            <a:ext cx="6185535"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Traditional approaches fail to account for individual differences in:</a:t>
            </a:r>
            <a:endParaRPr lang="en-US" sz="1850" dirty="0"/>
          </a:p>
        </p:txBody>
      </p:sp>
      <p:sp>
        <p:nvSpPr>
          <p:cNvPr id="5" name="Text 3"/>
          <p:cNvSpPr/>
          <p:nvPr/>
        </p:nvSpPr>
        <p:spPr>
          <a:xfrm>
            <a:off x="837724" y="399288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Lifestyle patterns</a:t>
            </a:r>
            <a:endParaRPr lang="en-US" sz="1850" dirty="0"/>
          </a:p>
        </p:txBody>
      </p:sp>
      <p:sp>
        <p:nvSpPr>
          <p:cNvPr id="6" name="Text 4"/>
          <p:cNvSpPr/>
          <p:nvPr/>
        </p:nvSpPr>
        <p:spPr>
          <a:xfrm>
            <a:off x="837724" y="445960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Stress management</a:t>
            </a:r>
            <a:endParaRPr lang="en-US" sz="1850" dirty="0"/>
          </a:p>
        </p:txBody>
      </p:sp>
      <p:sp>
        <p:nvSpPr>
          <p:cNvPr id="7" name="Text 5"/>
          <p:cNvSpPr/>
          <p:nvPr/>
        </p:nvSpPr>
        <p:spPr>
          <a:xfrm>
            <a:off x="837724" y="4926330"/>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Dietary habits</a:t>
            </a:r>
            <a:endParaRPr lang="en-US" sz="1850" dirty="0"/>
          </a:p>
        </p:txBody>
      </p:sp>
      <p:sp>
        <p:nvSpPr>
          <p:cNvPr id="8" name="Text 6"/>
          <p:cNvSpPr/>
          <p:nvPr/>
        </p:nvSpPr>
        <p:spPr>
          <a:xfrm>
            <a:off x="837724" y="5393055"/>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272525"/>
                </a:solidFill>
                <a:latin typeface="Source Sans Pro" pitchFamily="34" charset="0"/>
                <a:ea typeface="Source Sans Pro" pitchFamily="34" charset="-122"/>
                <a:cs typeface="Source Sans Pro" pitchFamily="34" charset="-120"/>
              </a:rPr>
              <a:t>Sleep behaviors</a:t>
            </a:r>
            <a:endParaRPr lang="en-US" sz="1850" dirty="0"/>
          </a:p>
        </p:txBody>
      </p:sp>
      <p:pic>
        <p:nvPicPr>
          <p:cNvPr id="9" name="Image 0" descr="preencoded.png"/>
          <p:cNvPicPr>
            <a:picLocks noChangeAspect="1"/>
          </p:cNvPicPr>
          <p:nvPr/>
        </p:nvPicPr>
        <p:blipFill>
          <a:blip r:embed="rId3"/>
          <a:stretch>
            <a:fillRect/>
          </a:stretch>
        </p:blipFill>
        <p:spPr>
          <a:xfrm>
            <a:off x="7614761" y="2083832"/>
            <a:ext cx="1196816" cy="1835944"/>
          </a:xfrm>
          <a:prstGeom prst="rect">
            <a:avLst/>
          </a:prstGeom>
        </p:spPr>
      </p:pic>
      <p:sp>
        <p:nvSpPr>
          <p:cNvPr id="10" name="Text 7"/>
          <p:cNvSpPr/>
          <p:nvPr/>
        </p:nvSpPr>
        <p:spPr>
          <a:xfrm>
            <a:off x="9050893" y="232314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One-Size-Fits-All</a:t>
            </a:r>
            <a:endParaRPr lang="en-US" sz="2200" dirty="0"/>
          </a:p>
        </p:txBody>
      </p:sp>
      <p:sp>
        <p:nvSpPr>
          <p:cNvPr id="11" name="Text 8"/>
          <p:cNvSpPr/>
          <p:nvPr/>
        </p:nvSpPr>
        <p:spPr>
          <a:xfrm>
            <a:off x="9050893" y="2914412"/>
            <a:ext cx="4749403"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Generic wellness programs with limited effectiveness</a:t>
            </a:r>
            <a:endParaRPr lang="en-US" sz="1850" dirty="0"/>
          </a:p>
        </p:txBody>
      </p:sp>
      <p:pic>
        <p:nvPicPr>
          <p:cNvPr id="12" name="Image 1" descr="preencoded.png"/>
          <p:cNvPicPr>
            <a:picLocks noChangeAspect="1"/>
          </p:cNvPicPr>
          <p:nvPr/>
        </p:nvPicPr>
        <p:blipFill>
          <a:blip r:embed="rId4"/>
          <a:stretch>
            <a:fillRect/>
          </a:stretch>
        </p:blipFill>
        <p:spPr>
          <a:xfrm>
            <a:off x="7614761" y="3919776"/>
            <a:ext cx="1196816" cy="1452920"/>
          </a:xfrm>
          <a:prstGeom prst="rect">
            <a:avLst/>
          </a:prstGeom>
        </p:spPr>
      </p:pic>
      <p:sp>
        <p:nvSpPr>
          <p:cNvPr id="13" name="Text 9"/>
          <p:cNvSpPr/>
          <p:nvPr/>
        </p:nvSpPr>
        <p:spPr>
          <a:xfrm>
            <a:off x="9050893" y="415909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Patient Segmentation</a:t>
            </a:r>
            <a:endParaRPr lang="en-US" sz="2200" dirty="0"/>
          </a:p>
        </p:txBody>
      </p:sp>
      <p:sp>
        <p:nvSpPr>
          <p:cNvPr id="14" name="Text 10"/>
          <p:cNvSpPr/>
          <p:nvPr/>
        </p:nvSpPr>
        <p:spPr>
          <a:xfrm>
            <a:off x="9050893" y="4750356"/>
            <a:ext cx="4749403" cy="38302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Behavior-based clustering to identify patterns</a:t>
            </a:r>
            <a:endParaRPr lang="en-US" sz="1850" dirty="0"/>
          </a:p>
        </p:txBody>
      </p:sp>
      <p:pic>
        <p:nvPicPr>
          <p:cNvPr id="15" name="Image 2" descr="preencoded.png"/>
          <p:cNvPicPr>
            <a:picLocks noChangeAspect="1"/>
          </p:cNvPicPr>
          <p:nvPr/>
        </p:nvPicPr>
        <p:blipFill>
          <a:blip r:embed="rId5"/>
          <a:stretch>
            <a:fillRect/>
          </a:stretch>
        </p:blipFill>
        <p:spPr>
          <a:xfrm>
            <a:off x="7614761" y="5372695"/>
            <a:ext cx="1196816" cy="1835944"/>
          </a:xfrm>
          <a:prstGeom prst="rect">
            <a:avLst/>
          </a:prstGeom>
        </p:spPr>
      </p:pic>
      <p:sp>
        <p:nvSpPr>
          <p:cNvPr id="16" name="Text 11"/>
          <p:cNvSpPr/>
          <p:nvPr/>
        </p:nvSpPr>
        <p:spPr>
          <a:xfrm>
            <a:off x="9050893" y="561201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Personalized Care</a:t>
            </a:r>
            <a:endParaRPr lang="en-US" sz="2200" dirty="0"/>
          </a:p>
        </p:txBody>
      </p:sp>
      <p:sp>
        <p:nvSpPr>
          <p:cNvPr id="17" name="Text 12"/>
          <p:cNvSpPr/>
          <p:nvPr/>
        </p:nvSpPr>
        <p:spPr>
          <a:xfrm>
            <a:off x="9050893" y="6203275"/>
            <a:ext cx="4749403"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Targeted wellness interventions for optimal impact</a:t>
            </a:r>
            <a:endParaRPr lang="en-US" sz="1850" dirty="0"/>
          </a:p>
        </p:txBody>
      </p:sp>
      <p:pic>
        <p:nvPicPr>
          <p:cNvPr id="18" name="Picture 17" descr="A white background with black dots&#10;&#10;AI-generated content may be incorrect.">
            <a:extLst>
              <a:ext uri="{FF2B5EF4-FFF2-40B4-BE49-F238E27FC236}">
                <a16:creationId xmlns:a16="http://schemas.microsoft.com/office/drawing/2014/main" id="{F4BD77EA-6BFE-872E-0B8A-671723BA3292}"/>
              </a:ext>
            </a:extLst>
          </p:cNvPr>
          <p:cNvPicPr>
            <a:picLocks noChangeAspect="1"/>
          </p:cNvPicPr>
          <p:nvPr/>
        </p:nvPicPr>
        <p:blipFill>
          <a:blip r:embed="rId6"/>
          <a:stretch>
            <a:fillRect/>
          </a:stretch>
        </p:blipFill>
        <p:spPr>
          <a:xfrm>
            <a:off x="12634332" y="7171021"/>
            <a:ext cx="1881451" cy="1028789"/>
          </a:xfrm>
          <a:prstGeom prst="rect">
            <a:avLst/>
          </a:prstGeom>
        </p:spPr>
      </p:pic>
      <p:pic>
        <p:nvPicPr>
          <p:cNvPr id="19" name="Picture 18" descr="A logo of a university&#10;&#10;AI-generated content may be incorrect.">
            <a:extLst>
              <a:ext uri="{FF2B5EF4-FFF2-40B4-BE49-F238E27FC236}">
                <a16:creationId xmlns:a16="http://schemas.microsoft.com/office/drawing/2014/main" id="{A3CAEBFF-E508-20BD-8C90-8F5736FB5D6A}"/>
              </a:ext>
            </a:extLst>
          </p:cNvPr>
          <p:cNvPicPr>
            <a:picLocks noChangeAspect="1"/>
          </p:cNvPicPr>
          <p:nvPr/>
        </p:nvPicPr>
        <p:blipFill>
          <a:blip r:embed="rId7"/>
          <a:srcRect l="32383" t="5994" r="32413" b="6495"/>
          <a:stretch/>
        </p:blipFill>
        <p:spPr>
          <a:xfrm>
            <a:off x="14024293" y="7463790"/>
            <a:ext cx="491490" cy="62834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710239"/>
            <a:ext cx="7550944" cy="598408"/>
          </a:xfrm>
          <a:prstGeom prst="rect">
            <a:avLst/>
          </a:prstGeom>
          <a:noFill/>
          <a:ln/>
        </p:spPr>
        <p:txBody>
          <a:bodyPr wrap="none" lIns="0" tIns="0" rIns="0" bIns="0" rtlCol="0" anchor="t"/>
          <a:lstStyle/>
          <a:p>
            <a:pPr marL="0" indent="0" algn="l">
              <a:lnSpc>
                <a:spcPts val="4700"/>
              </a:lnSpc>
              <a:buNone/>
            </a:pPr>
            <a:r>
              <a:rPr lang="en-US" sz="3750" dirty="0">
                <a:solidFill>
                  <a:srgbClr val="000000"/>
                </a:solidFill>
                <a:latin typeface="Source Serif Pro Semi Bold" pitchFamily="34" charset="0"/>
                <a:ea typeface="Source Serif Pro Semi Bold" pitchFamily="34" charset="-122"/>
                <a:cs typeface="Source Serif Pro Semi Bold" pitchFamily="34" charset="-120"/>
              </a:rPr>
              <a:t>Literature Insights &amp; Research Gap</a:t>
            </a:r>
            <a:endParaRPr lang="en-US" sz="3750" dirty="0"/>
          </a:p>
        </p:txBody>
      </p:sp>
      <p:sp>
        <p:nvSpPr>
          <p:cNvPr id="3" name="Text 1"/>
          <p:cNvSpPr/>
          <p:nvPr/>
        </p:nvSpPr>
        <p:spPr>
          <a:xfrm>
            <a:off x="837724" y="2171819"/>
            <a:ext cx="2452330" cy="299204"/>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Source Serif Pro Semi Bold" pitchFamily="34" charset="0"/>
                <a:ea typeface="Source Serif Pro Semi Bold" pitchFamily="34" charset="-122"/>
                <a:cs typeface="Source Serif Pro Semi Bold" pitchFamily="34" charset="-120"/>
              </a:rPr>
              <a:t>Key Research Findings</a:t>
            </a:r>
            <a:endParaRPr lang="en-US" sz="1850" dirty="0"/>
          </a:p>
        </p:txBody>
      </p:sp>
      <p:sp>
        <p:nvSpPr>
          <p:cNvPr id="4" name="Shape 2"/>
          <p:cNvSpPr/>
          <p:nvPr/>
        </p:nvSpPr>
        <p:spPr>
          <a:xfrm>
            <a:off x="3940969" y="2699861"/>
            <a:ext cx="22860" cy="4235887"/>
          </a:xfrm>
          <a:prstGeom prst="roundRect">
            <a:avLst>
              <a:gd name="adj" fmla="val 373836"/>
            </a:avLst>
          </a:prstGeom>
          <a:solidFill>
            <a:srgbClr val="D6BADD"/>
          </a:solidFill>
          <a:ln/>
        </p:spPr>
        <p:txBody>
          <a:bodyPr/>
          <a:lstStyle/>
          <a:p>
            <a:endParaRPr lang="en-US"/>
          </a:p>
        </p:txBody>
      </p:sp>
      <p:sp>
        <p:nvSpPr>
          <p:cNvPr id="5" name="Shape 3"/>
          <p:cNvSpPr/>
          <p:nvPr/>
        </p:nvSpPr>
        <p:spPr>
          <a:xfrm>
            <a:off x="3136047" y="2917269"/>
            <a:ext cx="610314" cy="22860"/>
          </a:xfrm>
          <a:prstGeom prst="roundRect">
            <a:avLst>
              <a:gd name="adj" fmla="val 373836"/>
            </a:avLst>
          </a:prstGeom>
          <a:solidFill>
            <a:srgbClr val="D6BADD"/>
          </a:solidFill>
          <a:ln/>
        </p:spPr>
        <p:txBody>
          <a:bodyPr/>
          <a:lstStyle/>
          <a:p>
            <a:endParaRPr lang="en-US"/>
          </a:p>
        </p:txBody>
      </p:sp>
      <p:sp>
        <p:nvSpPr>
          <p:cNvPr id="6" name="Shape 4"/>
          <p:cNvSpPr/>
          <p:nvPr/>
        </p:nvSpPr>
        <p:spPr>
          <a:xfrm>
            <a:off x="3723501" y="2699861"/>
            <a:ext cx="457795" cy="457795"/>
          </a:xfrm>
          <a:prstGeom prst="roundRect">
            <a:avLst>
              <a:gd name="adj" fmla="val 18668"/>
            </a:avLst>
          </a:prstGeom>
          <a:solidFill>
            <a:srgbClr val="F0D4F7"/>
          </a:solidFill>
          <a:ln w="7620">
            <a:solidFill>
              <a:srgbClr val="D6BADD"/>
            </a:solidFill>
            <a:prstDash val="solid"/>
          </a:ln>
        </p:spPr>
        <p:txBody>
          <a:bodyPr/>
          <a:lstStyle/>
          <a:p>
            <a:endParaRPr lang="en-US"/>
          </a:p>
        </p:txBody>
      </p:sp>
      <p:sp>
        <p:nvSpPr>
          <p:cNvPr id="7" name="Text 5"/>
          <p:cNvSpPr/>
          <p:nvPr/>
        </p:nvSpPr>
        <p:spPr>
          <a:xfrm>
            <a:off x="3808750" y="2749213"/>
            <a:ext cx="287179" cy="358973"/>
          </a:xfrm>
          <a:prstGeom prst="rect">
            <a:avLst/>
          </a:prstGeom>
          <a:noFill/>
          <a:ln/>
        </p:spPr>
        <p:txBody>
          <a:bodyPr wrap="none" lIns="0" tIns="0" rIns="0" bIns="0" rtlCol="0" anchor="t"/>
          <a:lstStyle/>
          <a:p>
            <a:pPr marL="0" indent="0" algn="ctr">
              <a:lnSpc>
                <a:spcPts val="2250"/>
              </a:lnSpc>
              <a:buNone/>
            </a:pPr>
            <a:r>
              <a:rPr lang="en-US" sz="225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250" dirty="0"/>
          </a:p>
        </p:txBody>
      </p:sp>
      <p:sp>
        <p:nvSpPr>
          <p:cNvPr id="8" name="Text 6"/>
          <p:cNvSpPr/>
          <p:nvPr/>
        </p:nvSpPr>
        <p:spPr>
          <a:xfrm>
            <a:off x="837724" y="2769751"/>
            <a:ext cx="2097405" cy="299204"/>
          </a:xfrm>
          <a:prstGeom prst="rect">
            <a:avLst/>
          </a:prstGeom>
          <a:noFill/>
          <a:ln/>
        </p:spPr>
        <p:txBody>
          <a:bodyPr wrap="none" lIns="0" tIns="0" rIns="0" bIns="0" rtlCol="0" anchor="t"/>
          <a:lstStyle/>
          <a:p>
            <a:pPr marL="0" indent="0" algn="r">
              <a:lnSpc>
                <a:spcPts val="235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Alanazi (2022)</a:t>
            </a:r>
            <a:endParaRPr lang="en-US" sz="1850" dirty="0"/>
          </a:p>
        </p:txBody>
      </p:sp>
      <p:sp>
        <p:nvSpPr>
          <p:cNvPr id="9" name="Text 7"/>
          <p:cNvSpPr/>
          <p:nvPr/>
        </p:nvSpPr>
        <p:spPr>
          <a:xfrm>
            <a:off x="837724" y="3272314"/>
            <a:ext cx="2097405" cy="1302068"/>
          </a:xfrm>
          <a:prstGeom prst="rect">
            <a:avLst/>
          </a:prstGeom>
          <a:noFill/>
          <a:ln/>
        </p:spPr>
        <p:txBody>
          <a:bodyPr wrap="square" lIns="0" tIns="0" rIns="0" bIns="0" rtlCol="0" anchor="t"/>
          <a:lstStyle/>
          <a:p>
            <a:pPr marL="0" indent="0" algn="r">
              <a:lnSpc>
                <a:spcPts val="2550"/>
              </a:lnSpc>
              <a:buNone/>
            </a:pPr>
            <a:r>
              <a:rPr lang="en-US" sz="1600" dirty="0">
                <a:solidFill>
                  <a:srgbClr val="272525"/>
                </a:solidFill>
                <a:latin typeface="Source Sans Pro" pitchFamily="34" charset="0"/>
                <a:ea typeface="Source Sans Pro" pitchFamily="34" charset="-122"/>
                <a:cs typeface="Source Sans Pro" pitchFamily="34" charset="-120"/>
              </a:rPr>
              <a:t>Machine learning can detect wellness patterns to address healthcare inefficiencies.</a:t>
            </a:r>
            <a:endParaRPr lang="en-US" sz="1600" dirty="0"/>
          </a:p>
        </p:txBody>
      </p:sp>
      <p:sp>
        <p:nvSpPr>
          <p:cNvPr id="10" name="Shape 8"/>
          <p:cNvSpPr/>
          <p:nvPr/>
        </p:nvSpPr>
        <p:spPr>
          <a:xfrm>
            <a:off x="4158436" y="4137898"/>
            <a:ext cx="610314" cy="22860"/>
          </a:xfrm>
          <a:prstGeom prst="roundRect">
            <a:avLst>
              <a:gd name="adj" fmla="val 373836"/>
            </a:avLst>
          </a:prstGeom>
          <a:solidFill>
            <a:srgbClr val="D6BADD"/>
          </a:solidFill>
          <a:ln/>
        </p:spPr>
        <p:txBody>
          <a:bodyPr/>
          <a:lstStyle/>
          <a:p>
            <a:endParaRPr lang="en-US"/>
          </a:p>
        </p:txBody>
      </p:sp>
      <p:sp>
        <p:nvSpPr>
          <p:cNvPr id="11" name="Shape 9"/>
          <p:cNvSpPr/>
          <p:nvPr/>
        </p:nvSpPr>
        <p:spPr>
          <a:xfrm>
            <a:off x="3723501" y="3920490"/>
            <a:ext cx="457795" cy="457795"/>
          </a:xfrm>
          <a:prstGeom prst="roundRect">
            <a:avLst>
              <a:gd name="adj" fmla="val 18668"/>
            </a:avLst>
          </a:prstGeom>
          <a:solidFill>
            <a:srgbClr val="F0D4F7"/>
          </a:solidFill>
          <a:ln w="7620">
            <a:solidFill>
              <a:srgbClr val="D6BADD"/>
            </a:solidFill>
            <a:prstDash val="solid"/>
          </a:ln>
        </p:spPr>
        <p:txBody>
          <a:bodyPr/>
          <a:lstStyle/>
          <a:p>
            <a:endParaRPr lang="en-US"/>
          </a:p>
        </p:txBody>
      </p:sp>
      <p:sp>
        <p:nvSpPr>
          <p:cNvPr id="12" name="Text 10"/>
          <p:cNvSpPr/>
          <p:nvPr/>
        </p:nvSpPr>
        <p:spPr>
          <a:xfrm>
            <a:off x="3808750" y="3969841"/>
            <a:ext cx="287179" cy="358973"/>
          </a:xfrm>
          <a:prstGeom prst="rect">
            <a:avLst/>
          </a:prstGeom>
          <a:noFill/>
          <a:ln/>
        </p:spPr>
        <p:txBody>
          <a:bodyPr wrap="none" lIns="0" tIns="0" rIns="0" bIns="0" rtlCol="0" anchor="t"/>
          <a:lstStyle/>
          <a:p>
            <a:pPr marL="0" indent="0" algn="ctr">
              <a:lnSpc>
                <a:spcPts val="2250"/>
              </a:lnSpc>
              <a:buNone/>
            </a:pPr>
            <a:r>
              <a:rPr lang="en-US" sz="225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250" dirty="0"/>
          </a:p>
        </p:txBody>
      </p:sp>
      <p:sp>
        <p:nvSpPr>
          <p:cNvPr id="13" name="Text 11"/>
          <p:cNvSpPr/>
          <p:nvPr/>
        </p:nvSpPr>
        <p:spPr>
          <a:xfrm>
            <a:off x="4969669" y="3990380"/>
            <a:ext cx="2097405" cy="299204"/>
          </a:xfrm>
          <a:prstGeom prst="rect">
            <a:avLst/>
          </a:prstGeom>
          <a:noFill/>
          <a:ln/>
        </p:spPr>
        <p:txBody>
          <a:bodyPr wrap="none" lIns="0" tIns="0" rIns="0" bIns="0" rtlCol="0" anchor="t"/>
          <a:lstStyle/>
          <a:p>
            <a:pPr marL="0" indent="0" algn="l">
              <a:lnSpc>
                <a:spcPts val="235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Trezza et al. (2024)</a:t>
            </a:r>
            <a:endParaRPr lang="en-US" sz="1850" dirty="0"/>
          </a:p>
        </p:txBody>
      </p:sp>
      <p:sp>
        <p:nvSpPr>
          <p:cNvPr id="14" name="Text 12"/>
          <p:cNvSpPr/>
          <p:nvPr/>
        </p:nvSpPr>
        <p:spPr>
          <a:xfrm>
            <a:off x="4969669" y="4492942"/>
            <a:ext cx="2097405" cy="1302068"/>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Source Sans Pro" pitchFamily="34" charset="0"/>
                <a:ea typeface="Source Sans Pro" pitchFamily="34" charset="-122"/>
                <a:cs typeface="Source Sans Pro" pitchFamily="34" charset="-120"/>
              </a:rPr>
              <a:t>Unsupervised learning enables precision medicine through distinct patient profiling.</a:t>
            </a:r>
            <a:endParaRPr lang="en-US" sz="1600" dirty="0"/>
          </a:p>
        </p:txBody>
      </p:sp>
      <p:sp>
        <p:nvSpPr>
          <p:cNvPr id="15" name="Shape 13"/>
          <p:cNvSpPr/>
          <p:nvPr/>
        </p:nvSpPr>
        <p:spPr>
          <a:xfrm>
            <a:off x="3136047" y="5278517"/>
            <a:ext cx="610314" cy="22860"/>
          </a:xfrm>
          <a:prstGeom prst="roundRect">
            <a:avLst>
              <a:gd name="adj" fmla="val 373836"/>
            </a:avLst>
          </a:prstGeom>
          <a:solidFill>
            <a:srgbClr val="D6BADD"/>
          </a:solidFill>
          <a:ln/>
        </p:spPr>
        <p:txBody>
          <a:bodyPr/>
          <a:lstStyle/>
          <a:p>
            <a:endParaRPr lang="en-US"/>
          </a:p>
        </p:txBody>
      </p:sp>
      <p:sp>
        <p:nvSpPr>
          <p:cNvPr id="16" name="Shape 14"/>
          <p:cNvSpPr/>
          <p:nvPr/>
        </p:nvSpPr>
        <p:spPr>
          <a:xfrm>
            <a:off x="3723501" y="5061109"/>
            <a:ext cx="457795" cy="457795"/>
          </a:xfrm>
          <a:prstGeom prst="roundRect">
            <a:avLst>
              <a:gd name="adj" fmla="val 18668"/>
            </a:avLst>
          </a:prstGeom>
          <a:solidFill>
            <a:srgbClr val="F0D4F7"/>
          </a:solidFill>
          <a:ln w="7620">
            <a:solidFill>
              <a:srgbClr val="D6BADD"/>
            </a:solidFill>
            <a:prstDash val="solid"/>
          </a:ln>
        </p:spPr>
        <p:txBody>
          <a:bodyPr/>
          <a:lstStyle/>
          <a:p>
            <a:endParaRPr lang="en-US"/>
          </a:p>
        </p:txBody>
      </p:sp>
      <p:sp>
        <p:nvSpPr>
          <p:cNvPr id="17" name="Text 15"/>
          <p:cNvSpPr/>
          <p:nvPr/>
        </p:nvSpPr>
        <p:spPr>
          <a:xfrm>
            <a:off x="3808750" y="5110460"/>
            <a:ext cx="287179" cy="358973"/>
          </a:xfrm>
          <a:prstGeom prst="rect">
            <a:avLst/>
          </a:prstGeom>
          <a:noFill/>
          <a:ln/>
        </p:spPr>
        <p:txBody>
          <a:bodyPr wrap="none" lIns="0" tIns="0" rIns="0" bIns="0" rtlCol="0" anchor="t"/>
          <a:lstStyle/>
          <a:p>
            <a:pPr marL="0" indent="0" algn="ctr">
              <a:lnSpc>
                <a:spcPts val="2250"/>
              </a:lnSpc>
              <a:buNone/>
            </a:pPr>
            <a:r>
              <a:rPr lang="en-US" sz="225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250" dirty="0"/>
          </a:p>
        </p:txBody>
      </p:sp>
      <p:sp>
        <p:nvSpPr>
          <p:cNvPr id="18" name="Text 16"/>
          <p:cNvSpPr/>
          <p:nvPr/>
        </p:nvSpPr>
        <p:spPr>
          <a:xfrm>
            <a:off x="837724" y="5130998"/>
            <a:ext cx="2097405" cy="299204"/>
          </a:xfrm>
          <a:prstGeom prst="rect">
            <a:avLst/>
          </a:prstGeom>
          <a:noFill/>
          <a:ln/>
        </p:spPr>
        <p:txBody>
          <a:bodyPr wrap="none" lIns="0" tIns="0" rIns="0" bIns="0" rtlCol="0" anchor="t"/>
          <a:lstStyle/>
          <a:p>
            <a:pPr marL="0" indent="0" algn="r">
              <a:lnSpc>
                <a:spcPts val="2350"/>
              </a:lnSpc>
              <a:buNone/>
            </a:pPr>
            <a:r>
              <a:rPr lang="en-US" sz="1850" dirty="0">
                <a:solidFill>
                  <a:srgbClr val="272525"/>
                </a:solidFill>
                <a:latin typeface="Source Serif Pro Semi Bold" pitchFamily="34" charset="0"/>
                <a:ea typeface="Source Serif Pro Semi Bold" pitchFamily="34" charset="-122"/>
                <a:cs typeface="Source Serif Pro Semi Bold" pitchFamily="34" charset="-120"/>
              </a:rPr>
              <a:t>Lu &amp; Uddin (2024)</a:t>
            </a:r>
            <a:endParaRPr lang="en-US" sz="1850" dirty="0"/>
          </a:p>
        </p:txBody>
      </p:sp>
      <p:sp>
        <p:nvSpPr>
          <p:cNvPr id="19" name="Text 17"/>
          <p:cNvSpPr/>
          <p:nvPr/>
        </p:nvSpPr>
        <p:spPr>
          <a:xfrm>
            <a:off x="837724" y="5633561"/>
            <a:ext cx="2097405" cy="1302068"/>
          </a:xfrm>
          <a:prstGeom prst="rect">
            <a:avLst/>
          </a:prstGeom>
          <a:noFill/>
          <a:ln/>
        </p:spPr>
        <p:txBody>
          <a:bodyPr wrap="square" lIns="0" tIns="0" rIns="0" bIns="0" rtlCol="0" anchor="t"/>
          <a:lstStyle/>
          <a:p>
            <a:pPr marL="0" indent="0" algn="r">
              <a:lnSpc>
                <a:spcPts val="2550"/>
              </a:lnSpc>
              <a:buNone/>
            </a:pPr>
            <a:r>
              <a:rPr lang="en-US" sz="1600" dirty="0">
                <a:solidFill>
                  <a:srgbClr val="272525"/>
                </a:solidFill>
                <a:latin typeface="Source Sans Pro" pitchFamily="34" charset="0"/>
                <a:ea typeface="Source Sans Pro" pitchFamily="34" charset="-122"/>
                <a:cs typeface="Source Sans Pro" pitchFamily="34" charset="-120"/>
              </a:rPr>
              <a:t>PCA enhances clustering interpretability and improves model performance.</a:t>
            </a:r>
            <a:endParaRPr lang="en-US" sz="1600" dirty="0"/>
          </a:p>
        </p:txBody>
      </p:sp>
      <p:sp>
        <p:nvSpPr>
          <p:cNvPr id="20" name="Text 18"/>
          <p:cNvSpPr/>
          <p:nvPr/>
        </p:nvSpPr>
        <p:spPr>
          <a:xfrm>
            <a:off x="7570946" y="2171819"/>
            <a:ext cx="2393752" cy="299204"/>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Source Serif Pro Semi Bold" pitchFamily="34" charset="0"/>
                <a:ea typeface="Source Serif Pro Semi Bold" pitchFamily="34" charset="-122"/>
                <a:cs typeface="Source Serif Pro Semi Bold" pitchFamily="34" charset="-120"/>
              </a:rPr>
              <a:t>Our Contribution</a:t>
            </a:r>
            <a:endParaRPr lang="en-US" sz="1850" dirty="0"/>
          </a:p>
        </p:txBody>
      </p:sp>
      <p:sp>
        <p:nvSpPr>
          <p:cNvPr id="21" name="Text 19"/>
          <p:cNvSpPr/>
          <p:nvPr/>
        </p:nvSpPr>
        <p:spPr>
          <a:xfrm>
            <a:off x="7570946" y="2674382"/>
            <a:ext cx="6229350"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Filling the gap in wellness-based patient segmentation</a:t>
            </a:r>
            <a:endParaRPr lang="en-US" sz="1600" dirty="0"/>
          </a:p>
        </p:txBody>
      </p:sp>
      <p:sp>
        <p:nvSpPr>
          <p:cNvPr id="22" name="Text 20"/>
          <p:cNvSpPr/>
          <p:nvPr/>
        </p:nvSpPr>
        <p:spPr>
          <a:xfrm>
            <a:off x="7570946" y="3071098"/>
            <a:ext cx="6229350"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Comparing multiple clustering models with PCA integration</a:t>
            </a:r>
            <a:endParaRPr lang="en-US" sz="1600" dirty="0"/>
          </a:p>
        </p:txBody>
      </p:sp>
      <p:sp>
        <p:nvSpPr>
          <p:cNvPr id="23" name="Text 21"/>
          <p:cNvSpPr/>
          <p:nvPr/>
        </p:nvSpPr>
        <p:spPr>
          <a:xfrm>
            <a:off x="7570946" y="3467814"/>
            <a:ext cx="6229350" cy="325517"/>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Source Sans Pro" pitchFamily="34" charset="0"/>
                <a:ea typeface="Source Sans Pro" pitchFamily="34" charset="-122"/>
                <a:cs typeface="Source Sans Pro" pitchFamily="34" charset="-120"/>
              </a:rPr>
              <a:t>Evaluating cluster performance for personalized wellness strategies</a:t>
            </a:r>
            <a:endParaRPr lang="en-US" sz="1600" dirty="0"/>
          </a:p>
        </p:txBody>
      </p:sp>
      <p:pic>
        <p:nvPicPr>
          <p:cNvPr id="24" name="Picture 23" descr="A white background with black dots&#10;&#10;AI-generated content may be incorrect.">
            <a:extLst>
              <a:ext uri="{FF2B5EF4-FFF2-40B4-BE49-F238E27FC236}">
                <a16:creationId xmlns:a16="http://schemas.microsoft.com/office/drawing/2014/main" id="{E8162A97-5C91-AC05-306A-85CB91643160}"/>
              </a:ext>
            </a:extLst>
          </p:cNvPr>
          <p:cNvPicPr>
            <a:picLocks noChangeAspect="1"/>
          </p:cNvPicPr>
          <p:nvPr/>
        </p:nvPicPr>
        <p:blipFill>
          <a:blip r:embed="rId3"/>
          <a:stretch>
            <a:fillRect/>
          </a:stretch>
        </p:blipFill>
        <p:spPr>
          <a:xfrm>
            <a:off x="12634332" y="7171021"/>
            <a:ext cx="1881451" cy="1028789"/>
          </a:xfrm>
          <a:prstGeom prst="rect">
            <a:avLst/>
          </a:prstGeom>
        </p:spPr>
      </p:pic>
      <p:pic>
        <p:nvPicPr>
          <p:cNvPr id="25" name="Picture 24" descr="A logo of a university&#10;&#10;AI-generated content may be incorrect.">
            <a:extLst>
              <a:ext uri="{FF2B5EF4-FFF2-40B4-BE49-F238E27FC236}">
                <a16:creationId xmlns:a16="http://schemas.microsoft.com/office/drawing/2014/main" id="{4147BA40-6046-10C0-F3C9-F0A9CFA72BAB}"/>
              </a:ext>
            </a:extLst>
          </p:cNvPr>
          <p:cNvPicPr>
            <a:picLocks noChangeAspect="1"/>
          </p:cNvPicPr>
          <p:nvPr/>
        </p:nvPicPr>
        <p:blipFill>
          <a:blip r:embed="rId4"/>
          <a:srcRect l="32383" t="5994" r="32413" b="6495"/>
          <a:stretch/>
        </p:blipFill>
        <p:spPr>
          <a:xfrm>
            <a:off x="14024293" y="7463790"/>
            <a:ext cx="491490" cy="6283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930354"/>
            <a:ext cx="5632490"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Dataset Overview</a:t>
            </a:r>
            <a:endParaRPr lang="en-US" sz="4400" dirty="0"/>
          </a:p>
        </p:txBody>
      </p:sp>
      <p:sp>
        <p:nvSpPr>
          <p:cNvPr id="3" name="Text 1"/>
          <p:cNvSpPr/>
          <p:nvPr/>
        </p:nvSpPr>
        <p:spPr>
          <a:xfrm>
            <a:off x="837724" y="2113121"/>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Our analysis uses a simulated healthcare dataset containing key wellness indicators.</a:t>
            </a:r>
            <a:endParaRPr lang="en-US" sz="1850" dirty="0"/>
          </a:p>
        </p:txBody>
      </p:sp>
      <p:pic>
        <p:nvPicPr>
          <p:cNvPr id="4" name="Image 0" descr="preencoded.png"/>
          <p:cNvPicPr>
            <a:picLocks noChangeAspect="1"/>
          </p:cNvPicPr>
          <p:nvPr/>
        </p:nvPicPr>
        <p:blipFill>
          <a:blip r:embed="rId3"/>
          <a:stretch>
            <a:fillRect/>
          </a:stretch>
        </p:blipFill>
        <p:spPr>
          <a:xfrm>
            <a:off x="837724" y="2765346"/>
            <a:ext cx="598408" cy="598408"/>
          </a:xfrm>
          <a:prstGeom prst="rect">
            <a:avLst/>
          </a:prstGeom>
        </p:spPr>
      </p:pic>
      <p:sp>
        <p:nvSpPr>
          <p:cNvPr id="5" name="Text 2"/>
          <p:cNvSpPr/>
          <p:nvPr/>
        </p:nvSpPr>
        <p:spPr>
          <a:xfrm>
            <a:off x="837724" y="366295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Exercise Time</a:t>
            </a:r>
            <a:endParaRPr lang="en-US" sz="2200" dirty="0"/>
          </a:p>
        </p:txBody>
      </p:sp>
      <p:sp>
        <p:nvSpPr>
          <p:cNvPr id="6" name="Text 3"/>
          <p:cNvSpPr/>
          <p:nvPr/>
        </p:nvSpPr>
        <p:spPr>
          <a:xfrm>
            <a:off x="837724" y="4158496"/>
            <a:ext cx="4118848" cy="38302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Minutes spent exercising daily</a:t>
            </a:r>
            <a:endParaRPr lang="en-US" sz="1850" dirty="0"/>
          </a:p>
        </p:txBody>
      </p:sp>
      <p:pic>
        <p:nvPicPr>
          <p:cNvPr id="7" name="Image 1" descr="preencoded.png"/>
          <p:cNvPicPr>
            <a:picLocks noChangeAspect="1"/>
          </p:cNvPicPr>
          <p:nvPr/>
        </p:nvPicPr>
        <p:blipFill>
          <a:blip r:embed="rId4"/>
          <a:stretch>
            <a:fillRect/>
          </a:stretch>
        </p:blipFill>
        <p:spPr>
          <a:xfrm>
            <a:off x="5255776" y="2765346"/>
            <a:ext cx="598408" cy="598408"/>
          </a:xfrm>
          <a:prstGeom prst="rect">
            <a:avLst/>
          </a:prstGeom>
        </p:spPr>
      </p:pic>
      <p:sp>
        <p:nvSpPr>
          <p:cNvPr id="8" name="Text 4"/>
          <p:cNvSpPr/>
          <p:nvPr/>
        </p:nvSpPr>
        <p:spPr>
          <a:xfrm>
            <a:off x="5255776" y="366295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Healthy Meals</a:t>
            </a:r>
            <a:endParaRPr lang="en-US" sz="2200" dirty="0"/>
          </a:p>
        </p:txBody>
      </p:sp>
      <p:sp>
        <p:nvSpPr>
          <p:cNvPr id="9" name="Text 5"/>
          <p:cNvSpPr/>
          <p:nvPr/>
        </p:nvSpPr>
        <p:spPr>
          <a:xfrm>
            <a:off x="5255776" y="4158496"/>
            <a:ext cx="4118848" cy="766048"/>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Number of nutritious meals consumed per day</a:t>
            </a:r>
            <a:endParaRPr lang="en-US" sz="1850" dirty="0"/>
          </a:p>
        </p:txBody>
      </p:sp>
      <p:pic>
        <p:nvPicPr>
          <p:cNvPr id="10" name="Image 2" descr="preencoded.png"/>
          <p:cNvPicPr>
            <a:picLocks noChangeAspect="1"/>
          </p:cNvPicPr>
          <p:nvPr/>
        </p:nvPicPr>
        <p:blipFill>
          <a:blip r:embed="rId5"/>
          <a:stretch>
            <a:fillRect/>
          </a:stretch>
        </p:blipFill>
        <p:spPr>
          <a:xfrm>
            <a:off x="9673828" y="2765346"/>
            <a:ext cx="598408" cy="598408"/>
          </a:xfrm>
          <a:prstGeom prst="rect">
            <a:avLst/>
          </a:prstGeom>
        </p:spPr>
      </p:pic>
      <p:sp>
        <p:nvSpPr>
          <p:cNvPr id="11" name="Text 6"/>
          <p:cNvSpPr/>
          <p:nvPr/>
        </p:nvSpPr>
        <p:spPr>
          <a:xfrm>
            <a:off x="9673828" y="366295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Sleep Hours</a:t>
            </a:r>
            <a:endParaRPr lang="en-US" sz="2200" dirty="0"/>
          </a:p>
        </p:txBody>
      </p:sp>
      <p:sp>
        <p:nvSpPr>
          <p:cNvPr id="12" name="Text 7"/>
          <p:cNvSpPr/>
          <p:nvPr/>
        </p:nvSpPr>
        <p:spPr>
          <a:xfrm>
            <a:off x="9673828" y="4158496"/>
            <a:ext cx="4118848" cy="38302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Average hours of sleep per night</a:t>
            </a:r>
            <a:endParaRPr lang="en-US" sz="1850" dirty="0"/>
          </a:p>
        </p:txBody>
      </p:sp>
      <p:pic>
        <p:nvPicPr>
          <p:cNvPr id="13" name="Image 3" descr="preencoded.png"/>
          <p:cNvPicPr>
            <a:picLocks noChangeAspect="1"/>
          </p:cNvPicPr>
          <p:nvPr/>
        </p:nvPicPr>
        <p:blipFill>
          <a:blip r:embed="rId6"/>
          <a:stretch>
            <a:fillRect/>
          </a:stretch>
        </p:blipFill>
        <p:spPr>
          <a:xfrm>
            <a:off x="837724" y="5522952"/>
            <a:ext cx="598408" cy="598408"/>
          </a:xfrm>
          <a:prstGeom prst="rect">
            <a:avLst/>
          </a:prstGeom>
        </p:spPr>
      </p:pic>
      <p:sp>
        <p:nvSpPr>
          <p:cNvPr id="14" name="Text 8"/>
          <p:cNvSpPr/>
          <p:nvPr/>
        </p:nvSpPr>
        <p:spPr>
          <a:xfrm>
            <a:off x="837724" y="642056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Stress Level</a:t>
            </a:r>
            <a:endParaRPr lang="en-US" sz="2200" dirty="0"/>
          </a:p>
        </p:txBody>
      </p:sp>
      <p:sp>
        <p:nvSpPr>
          <p:cNvPr id="15" name="Text 9"/>
          <p:cNvSpPr/>
          <p:nvPr/>
        </p:nvSpPr>
        <p:spPr>
          <a:xfrm>
            <a:off x="837724" y="6916103"/>
            <a:ext cx="4118848" cy="38302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Self-reported stress measurement scale</a:t>
            </a:r>
            <a:endParaRPr lang="en-US" sz="1850" dirty="0"/>
          </a:p>
        </p:txBody>
      </p:sp>
      <p:pic>
        <p:nvPicPr>
          <p:cNvPr id="16" name="Image 4" descr="preencoded.png"/>
          <p:cNvPicPr>
            <a:picLocks noChangeAspect="1"/>
          </p:cNvPicPr>
          <p:nvPr/>
        </p:nvPicPr>
        <p:blipFill>
          <a:blip r:embed="rId7"/>
          <a:stretch>
            <a:fillRect/>
          </a:stretch>
        </p:blipFill>
        <p:spPr>
          <a:xfrm>
            <a:off x="5255776" y="5522952"/>
            <a:ext cx="598408" cy="598408"/>
          </a:xfrm>
          <a:prstGeom prst="rect">
            <a:avLst/>
          </a:prstGeom>
        </p:spPr>
      </p:pic>
      <p:sp>
        <p:nvSpPr>
          <p:cNvPr id="17" name="Text 10"/>
          <p:cNvSpPr/>
          <p:nvPr/>
        </p:nvSpPr>
        <p:spPr>
          <a:xfrm>
            <a:off x="5255776" y="6420564"/>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BMI</a:t>
            </a:r>
            <a:endParaRPr lang="en-US" sz="2200" dirty="0"/>
          </a:p>
        </p:txBody>
      </p:sp>
      <p:sp>
        <p:nvSpPr>
          <p:cNvPr id="18" name="Text 11"/>
          <p:cNvSpPr/>
          <p:nvPr/>
        </p:nvSpPr>
        <p:spPr>
          <a:xfrm>
            <a:off x="5255776" y="6916103"/>
            <a:ext cx="4118848" cy="38302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Body Mass Index calculation</a:t>
            </a:r>
            <a:endParaRPr lang="en-US" sz="1850" dirty="0"/>
          </a:p>
        </p:txBody>
      </p:sp>
      <p:pic>
        <p:nvPicPr>
          <p:cNvPr id="19" name="Picture 18" descr="A white background with black dots&#10;&#10;AI-generated content may be incorrect.">
            <a:extLst>
              <a:ext uri="{FF2B5EF4-FFF2-40B4-BE49-F238E27FC236}">
                <a16:creationId xmlns:a16="http://schemas.microsoft.com/office/drawing/2014/main" id="{9C860671-DB04-184B-F12E-A91E848ED80A}"/>
              </a:ext>
            </a:extLst>
          </p:cNvPr>
          <p:cNvPicPr>
            <a:picLocks noChangeAspect="1"/>
          </p:cNvPicPr>
          <p:nvPr/>
        </p:nvPicPr>
        <p:blipFill>
          <a:blip r:embed="rId8"/>
          <a:stretch>
            <a:fillRect/>
          </a:stretch>
        </p:blipFill>
        <p:spPr>
          <a:xfrm>
            <a:off x="12634332" y="7171021"/>
            <a:ext cx="1881451" cy="1028789"/>
          </a:xfrm>
          <a:prstGeom prst="rect">
            <a:avLst/>
          </a:prstGeom>
        </p:spPr>
      </p:pic>
      <p:pic>
        <p:nvPicPr>
          <p:cNvPr id="20" name="Picture 19" descr="A logo of a university&#10;&#10;AI-generated content may be incorrect.">
            <a:extLst>
              <a:ext uri="{FF2B5EF4-FFF2-40B4-BE49-F238E27FC236}">
                <a16:creationId xmlns:a16="http://schemas.microsoft.com/office/drawing/2014/main" id="{70CCDEB8-5CF3-41CE-4715-8C9329FE4CE4}"/>
              </a:ext>
            </a:extLst>
          </p:cNvPr>
          <p:cNvPicPr>
            <a:picLocks noChangeAspect="1"/>
          </p:cNvPicPr>
          <p:nvPr/>
        </p:nvPicPr>
        <p:blipFill>
          <a:blip r:embed="rId9"/>
          <a:srcRect l="32383" t="5994" r="32413" b="6495"/>
          <a:stretch/>
        </p:blipFill>
        <p:spPr>
          <a:xfrm>
            <a:off x="14024293" y="7463790"/>
            <a:ext cx="491490" cy="6283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black dots&#10;&#10;AI-generated content may be incorrect.">
            <a:extLst>
              <a:ext uri="{FF2B5EF4-FFF2-40B4-BE49-F238E27FC236}">
                <a16:creationId xmlns:a16="http://schemas.microsoft.com/office/drawing/2014/main" id="{A4781C32-C1C5-EC2C-4DD1-AFEB94A50BF9}"/>
              </a:ext>
            </a:extLst>
          </p:cNvPr>
          <p:cNvPicPr>
            <a:picLocks noChangeAspect="1"/>
          </p:cNvPicPr>
          <p:nvPr/>
        </p:nvPicPr>
        <p:blipFill>
          <a:blip r:embed="rId3"/>
          <a:stretch>
            <a:fillRect/>
          </a:stretch>
        </p:blipFill>
        <p:spPr>
          <a:xfrm>
            <a:off x="12634332" y="7423904"/>
            <a:ext cx="1881451" cy="775906"/>
          </a:xfrm>
          <a:prstGeom prst="rect">
            <a:avLst/>
          </a:prstGeom>
        </p:spPr>
      </p:pic>
      <p:sp>
        <p:nvSpPr>
          <p:cNvPr id="2" name="Text 0">
            <a:extLst>
              <a:ext uri="{FF2B5EF4-FFF2-40B4-BE49-F238E27FC236}">
                <a16:creationId xmlns:a16="http://schemas.microsoft.com/office/drawing/2014/main" id="{AACF50F5-4BD3-DA82-FBC2-C8D9F5B4DD7E}"/>
              </a:ext>
            </a:extLst>
          </p:cNvPr>
          <p:cNvSpPr/>
          <p:nvPr/>
        </p:nvSpPr>
        <p:spPr>
          <a:xfrm>
            <a:off x="837723" y="807690"/>
            <a:ext cx="9488305"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Dataset Preprocessing &amp; Standardization</a:t>
            </a:r>
            <a:endParaRPr lang="en-US" sz="4400" dirty="0"/>
          </a:p>
        </p:txBody>
      </p:sp>
      <p:graphicFrame>
        <p:nvGraphicFramePr>
          <p:cNvPr id="3" name="Table 2">
            <a:extLst>
              <a:ext uri="{FF2B5EF4-FFF2-40B4-BE49-F238E27FC236}">
                <a16:creationId xmlns:a16="http://schemas.microsoft.com/office/drawing/2014/main" id="{42B34528-C494-2137-51A4-3607B8BC0DA9}"/>
              </a:ext>
            </a:extLst>
          </p:cNvPr>
          <p:cNvGraphicFramePr>
            <a:graphicFrameLocks noGrp="1"/>
          </p:cNvGraphicFramePr>
          <p:nvPr>
            <p:extLst>
              <p:ext uri="{D42A27DB-BD31-4B8C-83A1-F6EECF244321}">
                <p14:modId xmlns:p14="http://schemas.microsoft.com/office/powerpoint/2010/main" val="1197470744"/>
              </p:ext>
            </p:extLst>
          </p:nvPr>
        </p:nvGraphicFramePr>
        <p:xfrm>
          <a:off x="992457" y="4647334"/>
          <a:ext cx="11396545" cy="2266422"/>
        </p:xfrm>
        <a:graphic>
          <a:graphicData uri="http://schemas.openxmlformats.org/drawingml/2006/table">
            <a:tbl>
              <a:tblPr firstRow="1" firstCol="1" bandRow="1">
                <a:tableStyleId>{C083E6E3-FA7D-4D7B-A595-EF9225AFEA82}</a:tableStyleId>
              </a:tblPr>
              <a:tblGrid>
                <a:gridCol w="415639">
                  <a:extLst>
                    <a:ext uri="{9D8B030D-6E8A-4147-A177-3AD203B41FA5}">
                      <a16:colId xmlns:a16="http://schemas.microsoft.com/office/drawing/2014/main" val="2340779145"/>
                    </a:ext>
                  </a:extLst>
                </a:gridCol>
                <a:gridCol w="2167171">
                  <a:extLst>
                    <a:ext uri="{9D8B030D-6E8A-4147-A177-3AD203B41FA5}">
                      <a16:colId xmlns:a16="http://schemas.microsoft.com/office/drawing/2014/main" val="871189792"/>
                    </a:ext>
                  </a:extLst>
                </a:gridCol>
                <a:gridCol w="2604750">
                  <a:extLst>
                    <a:ext uri="{9D8B030D-6E8A-4147-A177-3AD203B41FA5}">
                      <a16:colId xmlns:a16="http://schemas.microsoft.com/office/drawing/2014/main" val="4007153855"/>
                    </a:ext>
                  </a:extLst>
                </a:gridCol>
                <a:gridCol w="2527961">
                  <a:extLst>
                    <a:ext uri="{9D8B030D-6E8A-4147-A177-3AD203B41FA5}">
                      <a16:colId xmlns:a16="http://schemas.microsoft.com/office/drawing/2014/main" val="69375646"/>
                    </a:ext>
                  </a:extLst>
                </a:gridCol>
                <a:gridCol w="2041628">
                  <a:extLst>
                    <a:ext uri="{9D8B030D-6E8A-4147-A177-3AD203B41FA5}">
                      <a16:colId xmlns:a16="http://schemas.microsoft.com/office/drawing/2014/main" val="4166224834"/>
                    </a:ext>
                  </a:extLst>
                </a:gridCol>
                <a:gridCol w="1639396">
                  <a:extLst>
                    <a:ext uri="{9D8B030D-6E8A-4147-A177-3AD203B41FA5}">
                      <a16:colId xmlns:a16="http://schemas.microsoft.com/office/drawing/2014/main" val="4071381198"/>
                    </a:ext>
                  </a:extLst>
                </a:gridCol>
              </a:tblGrid>
              <a:tr h="378437">
                <a:tc>
                  <a:txBody>
                    <a:bodyPr/>
                    <a:lstStyle/>
                    <a:p>
                      <a:pPr algn="ctr">
                        <a:lnSpc>
                          <a:spcPct val="115000"/>
                        </a:lnSpc>
                      </a:pPr>
                      <a:endParaRPr lang="en-US" sz="1850" kern="100">
                        <a:solidFill>
                          <a:schemeClr val="tx1"/>
                        </a:solidFill>
                        <a:effectLst/>
                        <a:latin typeface="Source Sans Pro" panose="020B0503030403020204" pitchFamily="34" charset="0"/>
                        <a:ea typeface="Source Sans Pro" panose="020B0503030403020204" pitchFamily="34" charset="0"/>
                      </a:endParaRPr>
                    </a:p>
                  </a:txBody>
                  <a:tcPr marL="68580" marR="68580" marT="0" marB="0" anchor="ctr"/>
                </a:tc>
                <a:tc>
                  <a:txBody>
                    <a:bodyPr/>
                    <a:lstStyle/>
                    <a:p>
                      <a:pPr marL="0" marR="0" algn="ctr">
                        <a:lnSpc>
                          <a:spcPct val="115000"/>
                        </a:lnSpc>
                        <a:spcAft>
                          <a:spcPts val="800"/>
                        </a:spcAft>
                        <a:buNone/>
                      </a:pPr>
                      <a:r>
                        <a:rPr lang="en-US" sz="1850" kern="0" dirty="0" err="1">
                          <a:solidFill>
                            <a:schemeClr val="tx1"/>
                          </a:solidFill>
                          <a:effectLst/>
                        </a:rPr>
                        <a:t>Exercise_Time_Min</a:t>
                      </a:r>
                      <a:endParaRPr lang="en-US" sz="1850" kern="100" dirty="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Healthy_Meals_Per_Day</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Sleep_Hours_Per_Night</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Stress_Level</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dirty="0">
                          <a:solidFill>
                            <a:schemeClr val="tx1"/>
                          </a:solidFill>
                          <a:effectLst/>
                        </a:rPr>
                        <a:t>BMI</a:t>
                      </a:r>
                      <a:endParaRPr lang="en-US" sz="1850" kern="100" dirty="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47731459"/>
                  </a:ext>
                </a:extLst>
              </a:tr>
              <a:tr h="377597">
                <a:tc>
                  <a:txBody>
                    <a:bodyPr/>
                    <a:lstStyle/>
                    <a:p>
                      <a:pPr marL="0" marR="0" algn="ctr">
                        <a:lnSpc>
                          <a:spcPct val="115000"/>
                        </a:lnSpc>
                        <a:spcAft>
                          <a:spcPts val="800"/>
                        </a:spcAft>
                        <a:buNone/>
                      </a:pPr>
                      <a:r>
                        <a:rPr lang="en-US" sz="1850" kern="0">
                          <a:solidFill>
                            <a:schemeClr val="tx1"/>
                          </a:solidFill>
                          <a:effectLst/>
                        </a:rPr>
                        <a:t>0</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dirty="0">
                          <a:solidFill>
                            <a:schemeClr val="tx1"/>
                          </a:solidFill>
                          <a:effectLst/>
                        </a:rPr>
                        <a:t>0.578767</a:t>
                      </a:r>
                      <a:endParaRPr lang="en-US" sz="1850" kern="100" dirty="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1.173447</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0.482957</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-1.152351</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dirty="0">
                          <a:solidFill>
                            <a:schemeClr val="tx1"/>
                          </a:solidFill>
                          <a:effectLst/>
                        </a:rPr>
                        <a:t>1.565523</a:t>
                      </a:r>
                      <a:endParaRPr lang="en-US" sz="1850" kern="100" dirty="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13576502"/>
                  </a:ext>
                </a:extLst>
              </a:tr>
              <a:tr h="377597">
                <a:tc>
                  <a:txBody>
                    <a:bodyPr/>
                    <a:lstStyle/>
                    <a:p>
                      <a:pPr marL="0" marR="0" algn="ctr">
                        <a:lnSpc>
                          <a:spcPct val="115000"/>
                        </a:lnSpc>
                        <a:spcAft>
                          <a:spcPts val="800"/>
                        </a:spcAft>
                        <a:buNone/>
                      </a:pPr>
                      <a:r>
                        <a:rPr lang="en-US" sz="1850" kern="0">
                          <a:solidFill>
                            <a:schemeClr val="tx1"/>
                          </a:solidFill>
                          <a:effectLst/>
                        </a:rPr>
                        <a:t>1</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-0.104981</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2.830078</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-1.993156</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dirty="0">
                          <a:solidFill>
                            <a:schemeClr val="tx1"/>
                          </a:solidFill>
                          <a:effectLst/>
                        </a:rPr>
                        <a:t>0.771441</a:t>
                      </a:r>
                      <a:endParaRPr lang="en-US" sz="1850" kern="100" dirty="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dirty="0">
                          <a:solidFill>
                            <a:schemeClr val="tx1"/>
                          </a:solidFill>
                          <a:effectLst/>
                        </a:rPr>
                        <a:t>0.418669</a:t>
                      </a:r>
                      <a:endParaRPr lang="en-US" sz="1850" kern="100" dirty="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19733821"/>
                  </a:ext>
                </a:extLst>
              </a:tr>
              <a:tr h="377597">
                <a:tc>
                  <a:txBody>
                    <a:bodyPr/>
                    <a:lstStyle/>
                    <a:p>
                      <a:pPr marL="0" marR="0" algn="ctr">
                        <a:lnSpc>
                          <a:spcPct val="115000"/>
                        </a:lnSpc>
                        <a:spcAft>
                          <a:spcPts val="800"/>
                        </a:spcAft>
                        <a:buNone/>
                      </a:pPr>
                      <a:r>
                        <a:rPr lang="en-US" sz="1850" kern="0">
                          <a:solidFill>
                            <a:schemeClr val="tx1"/>
                          </a:solidFill>
                          <a:effectLst/>
                        </a:rPr>
                        <a:t>2</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0.741336</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0.621237</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-0.640956</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-1.53711</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dirty="0">
                          <a:solidFill>
                            <a:schemeClr val="tx1"/>
                          </a:solidFill>
                          <a:effectLst/>
                        </a:rPr>
                        <a:t>-0.27101</a:t>
                      </a:r>
                      <a:endParaRPr lang="en-US" sz="1850" kern="100" dirty="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2289870"/>
                  </a:ext>
                </a:extLst>
              </a:tr>
              <a:tr h="377597">
                <a:tc>
                  <a:txBody>
                    <a:bodyPr/>
                    <a:lstStyle/>
                    <a:p>
                      <a:pPr marL="0" marR="0" algn="ctr">
                        <a:lnSpc>
                          <a:spcPct val="115000"/>
                        </a:lnSpc>
                        <a:spcAft>
                          <a:spcPts val="800"/>
                        </a:spcAft>
                        <a:buNone/>
                      </a:pPr>
                      <a:r>
                        <a:rPr lang="en-US" sz="1850" kern="0">
                          <a:solidFill>
                            <a:schemeClr val="tx1"/>
                          </a:solidFill>
                          <a:effectLst/>
                        </a:rPr>
                        <a:t>3</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1.683908</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-1.035394</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1.149993</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1.156199</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dirty="0">
                          <a:solidFill>
                            <a:schemeClr val="tx1"/>
                          </a:solidFill>
                          <a:effectLst/>
                        </a:rPr>
                        <a:t>0.923359</a:t>
                      </a:r>
                      <a:endParaRPr lang="en-US" sz="1850" kern="100" dirty="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26823520"/>
                  </a:ext>
                </a:extLst>
              </a:tr>
              <a:tr h="377597">
                <a:tc>
                  <a:txBody>
                    <a:bodyPr/>
                    <a:lstStyle/>
                    <a:p>
                      <a:pPr marL="0" marR="0" algn="ctr">
                        <a:lnSpc>
                          <a:spcPct val="115000"/>
                        </a:lnSpc>
                        <a:spcAft>
                          <a:spcPts val="800"/>
                        </a:spcAft>
                        <a:buNone/>
                      </a:pPr>
                      <a:r>
                        <a:rPr lang="en-US" sz="1850" kern="0">
                          <a:solidFill>
                            <a:schemeClr val="tx1"/>
                          </a:solidFill>
                          <a:effectLst/>
                        </a:rPr>
                        <a:t>4</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dirty="0">
                          <a:solidFill>
                            <a:schemeClr val="tx1"/>
                          </a:solidFill>
                          <a:effectLst/>
                        </a:rPr>
                        <a:t>-0.208235</a:t>
                      </a:r>
                      <a:endParaRPr lang="en-US" sz="1850" kern="100" dirty="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0.069026</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0.964166</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a:solidFill>
                            <a:schemeClr val="tx1"/>
                          </a:solidFill>
                          <a:effectLst/>
                        </a:rPr>
                        <a:t>-0.767593</a:t>
                      </a:r>
                      <a:endParaRPr lang="en-US" sz="1850" kern="10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tc>
                  <a:txBody>
                    <a:bodyPr/>
                    <a:lstStyle/>
                    <a:p>
                      <a:pPr marL="0" marR="0" algn="ctr">
                        <a:lnSpc>
                          <a:spcPct val="115000"/>
                        </a:lnSpc>
                        <a:spcAft>
                          <a:spcPts val="800"/>
                        </a:spcAft>
                        <a:buNone/>
                      </a:pPr>
                      <a:r>
                        <a:rPr lang="en-US" sz="1850" kern="0" dirty="0">
                          <a:solidFill>
                            <a:schemeClr val="tx1"/>
                          </a:solidFill>
                          <a:effectLst/>
                        </a:rPr>
                        <a:t>1.146154</a:t>
                      </a:r>
                      <a:endParaRPr lang="en-US" sz="1850" kern="100" dirty="0">
                        <a:solidFill>
                          <a:schemeClr val="tx1"/>
                        </a:solidFill>
                        <a:effectLst/>
                        <a:latin typeface="Source Sans Pro" panose="020B0503030403020204" pitchFamily="34" charset="0"/>
                        <a:ea typeface="Source Sans Pro" panose="020B050303040302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44900863"/>
                  </a:ext>
                </a:extLst>
              </a:tr>
            </a:tbl>
          </a:graphicData>
        </a:graphic>
      </p:graphicFrame>
      <p:sp>
        <p:nvSpPr>
          <p:cNvPr id="6" name="TextBox 5">
            <a:extLst>
              <a:ext uri="{FF2B5EF4-FFF2-40B4-BE49-F238E27FC236}">
                <a16:creationId xmlns:a16="http://schemas.microsoft.com/office/drawing/2014/main" id="{A9E771A6-B08C-7655-50FD-777F835FEC3B}"/>
              </a:ext>
            </a:extLst>
          </p:cNvPr>
          <p:cNvSpPr txBox="1"/>
          <p:nvPr/>
        </p:nvSpPr>
        <p:spPr>
          <a:xfrm>
            <a:off x="992457" y="2219541"/>
            <a:ext cx="7315200" cy="1719958"/>
          </a:xfrm>
          <a:prstGeom prst="rect">
            <a:avLst/>
          </a:prstGeom>
          <a:noFill/>
        </p:spPr>
        <p:txBody>
          <a:bodyPr wrap="square">
            <a:spAutoFit/>
          </a:bodyPr>
          <a:lstStyle/>
          <a:p>
            <a:pPr marL="285750" indent="-285750">
              <a:lnSpc>
                <a:spcPct val="200000"/>
              </a:lnSpc>
              <a:buFont typeface="Wingdings" panose="05000000000000000000" pitchFamily="2" charset="2"/>
              <a:buChar char="§"/>
            </a:pPr>
            <a:r>
              <a:rPr lang="en-US" sz="1850" dirty="0">
                <a:latin typeface="Source Sans Pro" panose="020B0503030403020204" pitchFamily="34" charset="0"/>
                <a:ea typeface="Source Sans Pro" panose="020B0503030403020204" pitchFamily="34" charset="0"/>
              </a:rPr>
              <a:t>Checked for nulls (none found)</a:t>
            </a:r>
          </a:p>
          <a:p>
            <a:pPr marL="285750" indent="-285750">
              <a:lnSpc>
                <a:spcPct val="200000"/>
              </a:lnSpc>
              <a:buFont typeface="Wingdings" panose="05000000000000000000" pitchFamily="2" charset="2"/>
              <a:buChar char="§"/>
            </a:pPr>
            <a:r>
              <a:rPr lang="en-US" sz="1850" dirty="0">
                <a:latin typeface="Source Sans Pro" panose="020B0503030403020204" pitchFamily="34" charset="0"/>
                <a:ea typeface="Source Sans Pro" panose="020B0503030403020204" pitchFamily="34" charset="0"/>
              </a:rPr>
              <a:t>Standardized using Z-score normalization (mean=0, std=1)</a:t>
            </a:r>
          </a:p>
          <a:p>
            <a:pPr marL="285750" indent="-285750">
              <a:lnSpc>
                <a:spcPct val="200000"/>
              </a:lnSpc>
              <a:buFont typeface="Wingdings" panose="05000000000000000000" pitchFamily="2" charset="2"/>
              <a:buChar char="§"/>
            </a:pPr>
            <a:r>
              <a:rPr lang="en-US" sz="1850" dirty="0">
                <a:latin typeface="Source Sans Pro" panose="020B0503030403020204" pitchFamily="34" charset="0"/>
                <a:ea typeface="Source Sans Pro" panose="020B0503030403020204" pitchFamily="34" charset="0"/>
              </a:rPr>
              <a:t>Reason: To ensure equal contribution to clustering algorithms</a:t>
            </a:r>
          </a:p>
        </p:txBody>
      </p:sp>
      <p:pic>
        <p:nvPicPr>
          <p:cNvPr id="7" name="Picture 6" descr="A logo of a university&#10;&#10;AI-generated content may be incorrect.">
            <a:extLst>
              <a:ext uri="{FF2B5EF4-FFF2-40B4-BE49-F238E27FC236}">
                <a16:creationId xmlns:a16="http://schemas.microsoft.com/office/drawing/2014/main" id="{89287D6D-6847-2A57-7CDD-09BD566B700D}"/>
              </a:ext>
            </a:extLst>
          </p:cNvPr>
          <p:cNvPicPr>
            <a:picLocks noChangeAspect="1"/>
          </p:cNvPicPr>
          <p:nvPr/>
        </p:nvPicPr>
        <p:blipFill>
          <a:blip r:embed="rId4"/>
          <a:srcRect l="32383" t="5994" r="32413" b="6495"/>
          <a:stretch/>
        </p:blipFill>
        <p:spPr>
          <a:xfrm>
            <a:off x="14024293" y="7463790"/>
            <a:ext cx="491490" cy="628341"/>
          </a:xfrm>
          <a:prstGeom prst="rect">
            <a:avLst/>
          </a:prstGeom>
        </p:spPr>
      </p:pic>
    </p:spTree>
    <p:extLst>
      <p:ext uri="{BB962C8B-B14F-4D97-AF65-F5344CB8AC3E}">
        <p14:creationId xmlns:p14="http://schemas.microsoft.com/office/powerpoint/2010/main" val="3606463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B19E3F2-18A0-7A3D-334B-3A7AEA570A23}"/>
              </a:ext>
            </a:extLst>
          </p:cNvPr>
          <p:cNvSpPr/>
          <p:nvPr/>
        </p:nvSpPr>
        <p:spPr>
          <a:xfrm>
            <a:off x="449103" y="236190"/>
            <a:ext cx="9488305"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Exploratory Data Analysis</a:t>
            </a:r>
            <a:endParaRPr lang="en-US" sz="4400" dirty="0"/>
          </a:p>
        </p:txBody>
      </p:sp>
      <p:pic>
        <p:nvPicPr>
          <p:cNvPr id="3" name="Picture 2" descr="A white background with black dots&#10;&#10;AI-generated content may be incorrect.">
            <a:extLst>
              <a:ext uri="{FF2B5EF4-FFF2-40B4-BE49-F238E27FC236}">
                <a16:creationId xmlns:a16="http://schemas.microsoft.com/office/drawing/2014/main" id="{53066C57-9761-0A1B-1E63-E883A242A69E}"/>
              </a:ext>
            </a:extLst>
          </p:cNvPr>
          <p:cNvPicPr>
            <a:picLocks noChangeAspect="1"/>
          </p:cNvPicPr>
          <p:nvPr/>
        </p:nvPicPr>
        <p:blipFill>
          <a:blip r:embed="rId3"/>
          <a:stretch>
            <a:fillRect/>
          </a:stretch>
        </p:blipFill>
        <p:spPr>
          <a:xfrm>
            <a:off x="12634332" y="7423904"/>
            <a:ext cx="1881451" cy="775906"/>
          </a:xfrm>
          <a:prstGeom prst="rect">
            <a:avLst/>
          </a:prstGeom>
        </p:spPr>
      </p:pic>
      <p:pic>
        <p:nvPicPr>
          <p:cNvPr id="4" name="Picture 3" descr="A logo of a university&#10;&#10;AI-generated content may be incorrect.">
            <a:extLst>
              <a:ext uri="{FF2B5EF4-FFF2-40B4-BE49-F238E27FC236}">
                <a16:creationId xmlns:a16="http://schemas.microsoft.com/office/drawing/2014/main" id="{DE7A735B-9274-DF62-F0CE-A06B0F9725D1}"/>
              </a:ext>
            </a:extLst>
          </p:cNvPr>
          <p:cNvPicPr>
            <a:picLocks noChangeAspect="1"/>
          </p:cNvPicPr>
          <p:nvPr/>
        </p:nvPicPr>
        <p:blipFill>
          <a:blip r:embed="rId4"/>
          <a:srcRect l="32383" t="5994" r="32413" b="6495"/>
          <a:stretch/>
        </p:blipFill>
        <p:spPr>
          <a:xfrm>
            <a:off x="14024293" y="7463790"/>
            <a:ext cx="491490" cy="628341"/>
          </a:xfrm>
          <a:prstGeom prst="rect">
            <a:avLst/>
          </a:prstGeom>
        </p:spPr>
      </p:pic>
      <p:pic>
        <p:nvPicPr>
          <p:cNvPr id="5" name="Picture 4" descr="A graph of different levels of health&#10;&#10;AI-generated content may be incorrect.">
            <a:extLst>
              <a:ext uri="{FF2B5EF4-FFF2-40B4-BE49-F238E27FC236}">
                <a16:creationId xmlns:a16="http://schemas.microsoft.com/office/drawing/2014/main" id="{7EE3C8BE-25D9-BB01-06BA-D2BC6A873BAA}"/>
              </a:ext>
            </a:extLst>
          </p:cNvPr>
          <p:cNvPicPr>
            <a:picLocks noChangeAspect="1"/>
          </p:cNvPicPr>
          <p:nvPr/>
        </p:nvPicPr>
        <p:blipFill>
          <a:blip r:embed="rId5"/>
          <a:stretch>
            <a:fillRect/>
          </a:stretch>
        </p:blipFill>
        <p:spPr>
          <a:xfrm>
            <a:off x="449103" y="1788035"/>
            <a:ext cx="6852630" cy="5184493"/>
          </a:xfrm>
          <a:prstGeom prst="rect">
            <a:avLst/>
          </a:prstGeom>
        </p:spPr>
      </p:pic>
      <p:pic>
        <p:nvPicPr>
          <p:cNvPr id="6" name="Picture 5">
            <a:extLst>
              <a:ext uri="{FF2B5EF4-FFF2-40B4-BE49-F238E27FC236}">
                <a16:creationId xmlns:a16="http://schemas.microsoft.com/office/drawing/2014/main" id="{146DAA1A-247C-24AE-A032-C1858B199814}"/>
              </a:ext>
            </a:extLst>
          </p:cNvPr>
          <p:cNvPicPr>
            <a:picLocks noChangeAspect="1"/>
          </p:cNvPicPr>
          <p:nvPr/>
        </p:nvPicPr>
        <p:blipFill>
          <a:blip r:embed="rId6"/>
          <a:stretch>
            <a:fillRect/>
          </a:stretch>
        </p:blipFill>
        <p:spPr>
          <a:xfrm>
            <a:off x="8092440" y="1788035"/>
            <a:ext cx="6263640" cy="5187315"/>
          </a:xfrm>
          <a:prstGeom prst="rect">
            <a:avLst/>
          </a:prstGeom>
        </p:spPr>
      </p:pic>
      <p:sp>
        <p:nvSpPr>
          <p:cNvPr id="8" name="TextBox 7">
            <a:extLst>
              <a:ext uri="{FF2B5EF4-FFF2-40B4-BE49-F238E27FC236}">
                <a16:creationId xmlns:a16="http://schemas.microsoft.com/office/drawing/2014/main" id="{DC8EB401-D94B-153F-80F7-6903E1A41932}"/>
              </a:ext>
            </a:extLst>
          </p:cNvPr>
          <p:cNvSpPr txBox="1"/>
          <p:nvPr/>
        </p:nvSpPr>
        <p:spPr>
          <a:xfrm>
            <a:off x="449103" y="1101818"/>
            <a:ext cx="5955030" cy="646331"/>
          </a:xfrm>
          <a:prstGeom prst="rect">
            <a:avLst/>
          </a:prstGeom>
          <a:noFill/>
        </p:spPr>
        <p:txBody>
          <a:bodyPr wrap="square">
            <a:spAutoFit/>
          </a:bodyPr>
          <a:lstStyle/>
          <a:p>
            <a:r>
              <a:rPr lang="en-US" sz="1800" b="1" dirty="0">
                <a:effectLst/>
                <a:latin typeface="Source Sans Pro" panose="020B0503030403020204" pitchFamily="34" charset="0"/>
                <a:ea typeface="Source Sans Pro" panose="020B0503030403020204" pitchFamily="34" charset="0"/>
              </a:rPr>
              <a:t>Figure 1</a:t>
            </a:r>
            <a:br>
              <a:rPr lang="en-US" sz="1800" b="1" dirty="0">
                <a:effectLst/>
                <a:latin typeface="Source Sans Pro" panose="020B0503030403020204" pitchFamily="34" charset="0"/>
                <a:ea typeface="Source Sans Pro" panose="020B0503030403020204" pitchFamily="34" charset="0"/>
              </a:rPr>
            </a:br>
            <a:r>
              <a:rPr lang="en-US" sz="1800" i="1" dirty="0">
                <a:effectLst/>
                <a:latin typeface="Source Sans Pro" panose="020B0503030403020204" pitchFamily="34" charset="0"/>
                <a:ea typeface="Source Sans Pro" panose="020B0503030403020204" pitchFamily="34" charset="0"/>
              </a:rPr>
              <a:t>Distribution of Features</a:t>
            </a:r>
            <a:endParaRPr lang="en-US" i="1" dirty="0">
              <a:latin typeface="Source Sans Pro" panose="020B0503030403020204" pitchFamily="34" charset="0"/>
              <a:ea typeface="Source Sans Pro" panose="020B0503030403020204" pitchFamily="34" charset="0"/>
            </a:endParaRPr>
          </a:p>
        </p:txBody>
      </p:sp>
      <p:sp>
        <p:nvSpPr>
          <p:cNvPr id="10" name="TextBox 9">
            <a:extLst>
              <a:ext uri="{FF2B5EF4-FFF2-40B4-BE49-F238E27FC236}">
                <a16:creationId xmlns:a16="http://schemas.microsoft.com/office/drawing/2014/main" id="{B27B230C-81BD-C3CB-890F-049131BED78B}"/>
              </a:ext>
            </a:extLst>
          </p:cNvPr>
          <p:cNvSpPr txBox="1"/>
          <p:nvPr/>
        </p:nvSpPr>
        <p:spPr>
          <a:xfrm>
            <a:off x="8384594" y="1101818"/>
            <a:ext cx="3105627" cy="646331"/>
          </a:xfrm>
          <a:prstGeom prst="rect">
            <a:avLst/>
          </a:prstGeom>
          <a:noFill/>
        </p:spPr>
        <p:txBody>
          <a:bodyPr wrap="square">
            <a:spAutoFit/>
          </a:bodyPr>
          <a:lstStyle/>
          <a:p>
            <a:r>
              <a:rPr lang="en-US" sz="1800" b="1" dirty="0">
                <a:effectLst/>
                <a:latin typeface="Times New Roman" panose="02020603050405020304" pitchFamily="18" charset="0"/>
                <a:ea typeface="Aptos" panose="020B0004020202020204" pitchFamily="34" charset="0"/>
              </a:rPr>
              <a:t>Figure 2</a:t>
            </a:r>
            <a:br>
              <a:rPr lang="en-US" sz="1800" dirty="0">
                <a:effectLst/>
                <a:latin typeface="Times New Roman" panose="02020603050405020304" pitchFamily="18" charset="0"/>
                <a:ea typeface="Aptos" panose="020B0004020202020204" pitchFamily="34" charset="0"/>
              </a:rPr>
            </a:br>
            <a:r>
              <a:rPr lang="en-US" sz="1800" i="1" dirty="0">
                <a:effectLst/>
                <a:latin typeface="Times New Roman" panose="02020603050405020304" pitchFamily="18" charset="0"/>
                <a:ea typeface="Aptos" panose="020B0004020202020204" pitchFamily="34" charset="0"/>
              </a:rPr>
              <a:t>Correlation Heatmap</a:t>
            </a:r>
            <a:endParaRPr lang="en-US" i="1" dirty="0"/>
          </a:p>
        </p:txBody>
      </p:sp>
      <p:sp>
        <p:nvSpPr>
          <p:cNvPr id="12" name="TextBox 11">
            <a:extLst>
              <a:ext uri="{FF2B5EF4-FFF2-40B4-BE49-F238E27FC236}">
                <a16:creationId xmlns:a16="http://schemas.microsoft.com/office/drawing/2014/main" id="{2D2F8490-6AD9-A828-C9D8-D04188EDE2C6}"/>
              </a:ext>
            </a:extLst>
          </p:cNvPr>
          <p:cNvSpPr txBox="1"/>
          <p:nvPr/>
        </p:nvSpPr>
        <p:spPr>
          <a:xfrm>
            <a:off x="8247434" y="6965040"/>
            <a:ext cx="5617156" cy="738664"/>
          </a:xfrm>
          <a:prstGeom prst="rect">
            <a:avLst/>
          </a:prstGeom>
          <a:noFill/>
        </p:spPr>
        <p:txBody>
          <a:bodyPr wrap="square">
            <a:spAutoFit/>
          </a:bodyPr>
          <a:lstStyle/>
          <a:p>
            <a:r>
              <a:rPr lang="en-US" sz="1400" i="1" dirty="0">
                <a:effectLst/>
                <a:latin typeface="Source Sans Pro" panose="020B0503030403020204" pitchFamily="34" charset="0"/>
                <a:ea typeface="Source Sans Pro" panose="020B0503030403020204" pitchFamily="34" charset="0"/>
              </a:rPr>
              <a:t>Note: </a:t>
            </a:r>
            <a:r>
              <a:rPr lang="en-US" sz="1400" dirty="0">
                <a:effectLst/>
                <a:latin typeface="Source Sans Pro" panose="020B0503030403020204" pitchFamily="34" charset="0"/>
                <a:ea typeface="Source Sans Pro" panose="020B0503030403020204" pitchFamily="34" charset="0"/>
              </a:rPr>
              <a:t>This heatmap displays Pearson correlation coefficients among the five wellness variables. Most correlations are weak, with the strongest negative association observed between stress level and BMI (r = –0.13). </a:t>
            </a:r>
            <a:endParaRPr lang="en-US" sz="1400" dirty="0">
              <a:latin typeface="Source Sans Pro" panose="020B0503030403020204" pitchFamily="34" charset="0"/>
              <a:ea typeface="Source Sans Pro" panose="020B0503030403020204" pitchFamily="34" charset="0"/>
            </a:endParaRPr>
          </a:p>
        </p:txBody>
      </p:sp>
      <p:sp>
        <p:nvSpPr>
          <p:cNvPr id="14" name="TextBox 13">
            <a:extLst>
              <a:ext uri="{FF2B5EF4-FFF2-40B4-BE49-F238E27FC236}">
                <a16:creationId xmlns:a16="http://schemas.microsoft.com/office/drawing/2014/main" id="{9AB757F6-B1B8-D0E8-482E-5ADBFCA9DA68}"/>
              </a:ext>
            </a:extLst>
          </p:cNvPr>
          <p:cNvSpPr txBox="1"/>
          <p:nvPr/>
        </p:nvSpPr>
        <p:spPr>
          <a:xfrm>
            <a:off x="449102" y="7011638"/>
            <a:ext cx="7306841" cy="738664"/>
          </a:xfrm>
          <a:prstGeom prst="rect">
            <a:avLst/>
          </a:prstGeom>
          <a:noFill/>
        </p:spPr>
        <p:txBody>
          <a:bodyPr wrap="square">
            <a:spAutoFit/>
          </a:bodyPr>
          <a:lstStyle/>
          <a:p>
            <a:r>
              <a:rPr lang="en-US" sz="1400" i="1" dirty="0">
                <a:effectLst/>
                <a:latin typeface="Source Sans Pro" panose="020B0503030403020204" pitchFamily="34" charset="0"/>
                <a:ea typeface="Source Sans Pro" panose="020B0503030403020204" pitchFamily="34" charset="0"/>
              </a:rPr>
              <a:t>Note: </a:t>
            </a:r>
            <a:r>
              <a:rPr lang="en-US" sz="1400" dirty="0">
                <a:effectLst/>
                <a:latin typeface="Source Sans Pro" panose="020B0503030403020204" pitchFamily="34" charset="0"/>
                <a:ea typeface="Source Sans Pro" panose="020B0503030403020204" pitchFamily="34" charset="0"/>
              </a:rPr>
              <a:t>This figure illustrates the distribution of all five wellness indicators across the 200 patients in the dataset. Exercise time, sleep hours, and BMI show </a:t>
            </a:r>
            <a:r>
              <a:rPr lang="en-US" sz="1400" dirty="0" err="1">
                <a:effectLst/>
                <a:latin typeface="Source Sans Pro" panose="020B0503030403020204" pitchFamily="34" charset="0"/>
                <a:ea typeface="Source Sans Pro" panose="020B0503030403020204" pitchFamily="34" charset="0"/>
              </a:rPr>
              <a:t>approx</a:t>
            </a:r>
            <a:r>
              <a:rPr lang="en-US" sz="1400" dirty="0">
                <a:effectLst/>
                <a:latin typeface="Source Sans Pro" panose="020B0503030403020204" pitchFamily="34" charset="0"/>
                <a:ea typeface="Source Sans Pro" panose="020B0503030403020204" pitchFamily="34" charset="0"/>
              </a:rPr>
              <a:t> normal distributions, while healthy meals is right-skewed. Stress level is uniformly distributed</a:t>
            </a:r>
            <a:r>
              <a:rPr lang="en-US" sz="1400" dirty="0">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165574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58222" y="1166726"/>
            <a:ext cx="9015770" cy="704017"/>
          </a:xfrm>
          <a:prstGeom prst="rect">
            <a:avLst/>
          </a:prstGeom>
          <a:noFill/>
          <a:ln/>
        </p:spPr>
        <p:txBody>
          <a:bodyPr wrap="none" lIns="0" tIns="0" rIns="0" bIns="0" rtlCol="0" anchor="t"/>
          <a:lstStyle/>
          <a:p>
            <a:pPr marL="0" indent="0" algn="l">
              <a:lnSpc>
                <a:spcPts val="5500"/>
              </a:lnSpc>
              <a:buNone/>
            </a:pPr>
            <a:r>
              <a:rPr lang="en-US" sz="4400" dirty="0">
                <a:solidFill>
                  <a:srgbClr val="000000"/>
                </a:solidFill>
                <a:latin typeface="Source Serif Pro Semi Bold" pitchFamily="34" charset="0"/>
                <a:ea typeface="Source Serif Pro Semi Bold" pitchFamily="34" charset="-122"/>
                <a:cs typeface="Source Serif Pro Semi Bold" pitchFamily="34" charset="-120"/>
              </a:rPr>
              <a:t>Unsupervised Learning Techniques</a:t>
            </a:r>
            <a:endParaRPr lang="en-US" sz="4400" dirty="0"/>
          </a:p>
        </p:txBody>
      </p:sp>
      <p:sp>
        <p:nvSpPr>
          <p:cNvPr id="3" name="Text 1"/>
          <p:cNvSpPr/>
          <p:nvPr/>
        </p:nvSpPr>
        <p:spPr>
          <a:xfrm>
            <a:off x="688062" y="2697584"/>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Multiple clustering techniques to identify distinct patient wellness profiles.</a:t>
            </a:r>
            <a:endParaRPr lang="en-US" sz="1850" dirty="0"/>
          </a:p>
        </p:txBody>
      </p:sp>
      <p:pic>
        <p:nvPicPr>
          <p:cNvPr id="4" name="Image 0" descr="preencoded.png"/>
          <p:cNvPicPr>
            <a:picLocks noChangeAspect="1"/>
          </p:cNvPicPr>
          <p:nvPr/>
        </p:nvPicPr>
        <p:blipFill>
          <a:blip r:embed="rId3"/>
          <a:stretch>
            <a:fillRect/>
          </a:stretch>
        </p:blipFill>
        <p:spPr>
          <a:xfrm>
            <a:off x="837724" y="3826907"/>
            <a:ext cx="1060013" cy="655082"/>
          </a:xfrm>
          <a:prstGeom prst="rect">
            <a:avLst/>
          </a:prstGeom>
        </p:spPr>
      </p:pic>
      <p:sp>
        <p:nvSpPr>
          <p:cNvPr id="5" name="Text 2"/>
          <p:cNvSpPr/>
          <p:nvPr/>
        </p:nvSpPr>
        <p:spPr>
          <a:xfrm>
            <a:off x="2137053" y="3826907"/>
            <a:ext cx="1714976"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K-Means</a:t>
            </a:r>
            <a:endParaRPr lang="en-US" sz="2200" dirty="0"/>
          </a:p>
        </p:txBody>
      </p:sp>
      <p:sp>
        <p:nvSpPr>
          <p:cNvPr id="6" name="Text 3"/>
          <p:cNvSpPr/>
          <p:nvPr/>
        </p:nvSpPr>
        <p:spPr>
          <a:xfrm>
            <a:off x="2137053" y="4322445"/>
            <a:ext cx="1714976" cy="1915120"/>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Partitioned data into k clusters based on centroid proximity.</a:t>
            </a:r>
            <a:endParaRPr lang="en-US" sz="1850" dirty="0"/>
          </a:p>
        </p:txBody>
      </p:sp>
      <p:pic>
        <p:nvPicPr>
          <p:cNvPr id="7" name="Image 1" descr="preencoded.png"/>
          <p:cNvPicPr>
            <a:picLocks noChangeAspect="1"/>
          </p:cNvPicPr>
          <p:nvPr/>
        </p:nvPicPr>
        <p:blipFill>
          <a:blip r:embed="rId4"/>
          <a:stretch>
            <a:fillRect/>
          </a:stretch>
        </p:blipFill>
        <p:spPr>
          <a:xfrm>
            <a:off x="4151233" y="3826907"/>
            <a:ext cx="1060013" cy="655082"/>
          </a:xfrm>
          <a:prstGeom prst="rect">
            <a:avLst/>
          </a:prstGeom>
        </p:spPr>
      </p:pic>
      <p:sp>
        <p:nvSpPr>
          <p:cNvPr id="8" name="Text 4"/>
          <p:cNvSpPr/>
          <p:nvPr/>
        </p:nvSpPr>
        <p:spPr>
          <a:xfrm>
            <a:off x="5450562" y="3826907"/>
            <a:ext cx="1714976"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Hierarchical</a:t>
            </a:r>
            <a:endParaRPr lang="en-US" sz="2200" dirty="0"/>
          </a:p>
        </p:txBody>
      </p:sp>
      <p:sp>
        <p:nvSpPr>
          <p:cNvPr id="9" name="Text 5"/>
          <p:cNvSpPr/>
          <p:nvPr/>
        </p:nvSpPr>
        <p:spPr>
          <a:xfrm>
            <a:off x="5450562" y="4322445"/>
            <a:ext cx="1714976"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Built nested clusters by merging or splitting groups.</a:t>
            </a:r>
            <a:endParaRPr lang="en-US" sz="1850" dirty="0"/>
          </a:p>
        </p:txBody>
      </p:sp>
      <p:pic>
        <p:nvPicPr>
          <p:cNvPr id="10" name="Image 2" descr="preencoded.png"/>
          <p:cNvPicPr>
            <a:picLocks noChangeAspect="1"/>
          </p:cNvPicPr>
          <p:nvPr/>
        </p:nvPicPr>
        <p:blipFill>
          <a:blip r:embed="rId5"/>
          <a:stretch>
            <a:fillRect/>
          </a:stretch>
        </p:blipFill>
        <p:spPr>
          <a:xfrm>
            <a:off x="7464743" y="3826907"/>
            <a:ext cx="1060013" cy="655082"/>
          </a:xfrm>
          <a:prstGeom prst="rect">
            <a:avLst/>
          </a:prstGeom>
        </p:spPr>
      </p:pic>
      <p:sp>
        <p:nvSpPr>
          <p:cNvPr id="11" name="Text 6"/>
          <p:cNvSpPr/>
          <p:nvPr/>
        </p:nvSpPr>
        <p:spPr>
          <a:xfrm>
            <a:off x="8764072" y="3826907"/>
            <a:ext cx="1714976"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GMM</a:t>
            </a:r>
            <a:endParaRPr lang="en-US" sz="2200" dirty="0"/>
          </a:p>
        </p:txBody>
      </p:sp>
      <p:sp>
        <p:nvSpPr>
          <p:cNvPr id="12" name="Text 7"/>
          <p:cNvSpPr/>
          <p:nvPr/>
        </p:nvSpPr>
        <p:spPr>
          <a:xfrm>
            <a:off x="8764072" y="4322445"/>
            <a:ext cx="1714976"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Modeled clusters as Gaussian probability distributions.</a:t>
            </a:r>
            <a:endParaRPr lang="en-US" sz="1850" dirty="0"/>
          </a:p>
        </p:txBody>
      </p:sp>
      <p:pic>
        <p:nvPicPr>
          <p:cNvPr id="13" name="Image 3" descr="preencoded.png"/>
          <p:cNvPicPr>
            <a:picLocks noChangeAspect="1"/>
          </p:cNvPicPr>
          <p:nvPr/>
        </p:nvPicPr>
        <p:blipFill>
          <a:blip r:embed="rId6"/>
          <a:stretch>
            <a:fillRect/>
          </a:stretch>
        </p:blipFill>
        <p:spPr>
          <a:xfrm>
            <a:off x="10778252" y="3826907"/>
            <a:ext cx="1060013" cy="655082"/>
          </a:xfrm>
          <a:prstGeom prst="rect">
            <a:avLst/>
          </a:prstGeom>
        </p:spPr>
      </p:pic>
      <p:sp>
        <p:nvSpPr>
          <p:cNvPr id="14" name="Text 8"/>
          <p:cNvSpPr/>
          <p:nvPr/>
        </p:nvSpPr>
        <p:spPr>
          <a:xfrm>
            <a:off x="12077581" y="3826907"/>
            <a:ext cx="1715095" cy="351949"/>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Source Serif Pro Semi Bold" pitchFamily="34" charset="0"/>
                <a:ea typeface="Source Serif Pro Semi Bold" pitchFamily="34" charset="-122"/>
                <a:cs typeface="Source Serif Pro Semi Bold" pitchFamily="34" charset="-120"/>
              </a:rPr>
              <a:t>DBSCAN</a:t>
            </a:r>
            <a:endParaRPr lang="en-US" sz="2200" dirty="0"/>
          </a:p>
        </p:txBody>
      </p:sp>
      <p:sp>
        <p:nvSpPr>
          <p:cNvPr id="15" name="Text 9"/>
          <p:cNvSpPr/>
          <p:nvPr/>
        </p:nvSpPr>
        <p:spPr>
          <a:xfrm>
            <a:off x="12077581" y="4322445"/>
            <a:ext cx="1715095" cy="1532096"/>
          </a:xfrm>
          <a:prstGeom prst="rect">
            <a:avLst/>
          </a:prstGeom>
          <a:noFill/>
          <a:ln/>
        </p:spPr>
        <p:txBody>
          <a:bodyPr wrap="square" lIns="0" tIns="0" rIns="0" bIns="0" rtlCol="0" anchor="t"/>
          <a:lstStyle/>
          <a:p>
            <a:pPr marL="0" indent="0" algn="l">
              <a:lnSpc>
                <a:spcPts val="3000"/>
              </a:lnSpc>
              <a:buNone/>
            </a:pPr>
            <a:r>
              <a:rPr lang="en-US" sz="1850" dirty="0">
                <a:solidFill>
                  <a:srgbClr val="272525"/>
                </a:solidFill>
                <a:latin typeface="Source Sans Pro" pitchFamily="34" charset="0"/>
                <a:ea typeface="Source Sans Pro" pitchFamily="34" charset="-122"/>
                <a:cs typeface="Source Sans Pro" pitchFamily="34" charset="-120"/>
              </a:rPr>
              <a:t>Failed to form meaningful clusters with our dataset.</a:t>
            </a:r>
            <a:endParaRPr lang="en-US" sz="1850" dirty="0"/>
          </a:p>
        </p:txBody>
      </p:sp>
      <p:pic>
        <p:nvPicPr>
          <p:cNvPr id="16" name="Picture 15" descr="A white background with black dots&#10;&#10;AI-generated content may be incorrect.">
            <a:extLst>
              <a:ext uri="{FF2B5EF4-FFF2-40B4-BE49-F238E27FC236}">
                <a16:creationId xmlns:a16="http://schemas.microsoft.com/office/drawing/2014/main" id="{47E4C707-B1B1-E887-5079-BB030307A35F}"/>
              </a:ext>
            </a:extLst>
          </p:cNvPr>
          <p:cNvPicPr>
            <a:picLocks noChangeAspect="1"/>
          </p:cNvPicPr>
          <p:nvPr/>
        </p:nvPicPr>
        <p:blipFill>
          <a:blip r:embed="rId7"/>
          <a:stretch>
            <a:fillRect/>
          </a:stretch>
        </p:blipFill>
        <p:spPr>
          <a:xfrm>
            <a:off x="12634332" y="7171021"/>
            <a:ext cx="1881451" cy="1028789"/>
          </a:xfrm>
          <a:prstGeom prst="rect">
            <a:avLst/>
          </a:prstGeom>
        </p:spPr>
      </p:pic>
      <p:pic>
        <p:nvPicPr>
          <p:cNvPr id="17" name="Picture 16" descr="A logo of a university&#10;&#10;AI-generated content may be incorrect.">
            <a:extLst>
              <a:ext uri="{FF2B5EF4-FFF2-40B4-BE49-F238E27FC236}">
                <a16:creationId xmlns:a16="http://schemas.microsoft.com/office/drawing/2014/main" id="{56BDF737-F705-DAA8-9F36-9AB61D7258B9}"/>
              </a:ext>
            </a:extLst>
          </p:cNvPr>
          <p:cNvPicPr>
            <a:picLocks noChangeAspect="1"/>
          </p:cNvPicPr>
          <p:nvPr/>
        </p:nvPicPr>
        <p:blipFill>
          <a:blip r:embed="rId8"/>
          <a:srcRect l="32383" t="5994" r="32413" b="6495"/>
          <a:stretch/>
        </p:blipFill>
        <p:spPr>
          <a:xfrm>
            <a:off x="14024293" y="7463790"/>
            <a:ext cx="491490" cy="6283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244203"/>
            <a:ext cx="5870496" cy="704017"/>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Source Serif Pro Semi Bold" pitchFamily="34" charset="0"/>
                <a:ea typeface="Source Serif Pro Semi Bold" pitchFamily="34" charset="-122"/>
                <a:cs typeface="Source Serif Pro Semi Bold" pitchFamily="34" charset="-120"/>
              </a:rPr>
              <a:t>Baseline Model Results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Shape 1"/>
          <p:cNvSpPr/>
          <p:nvPr/>
        </p:nvSpPr>
        <p:spPr>
          <a:xfrm>
            <a:off x="837724" y="2426970"/>
            <a:ext cx="12954952" cy="3906083"/>
          </a:xfrm>
          <a:prstGeom prst="roundRect">
            <a:avLst>
              <a:gd name="adj" fmla="val 2574"/>
            </a:avLst>
          </a:prstGeom>
          <a:noFill/>
          <a:ln w="7620">
            <a:solidFill>
              <a:srgbClr val="000000">
                <a:alpha val="8000"/>
              </a:srgbClr>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Shape 2"/>
          <p:cNvSpPr/>
          <p:nvPr/>
        </p:nvSpPr>
        <p:spPr>
          <a:xfrm>
            <a:off x="845344" y="2434590"/>
            <a:ext cx="12939713" cy="1068467"/>
          </a:xfrm>
          <a:prstGeom prst="rect">
            <a:avLst/>
          </a:prstGeom>
          <a:solidFill>
            <a:srgbClr val="FFFFFF">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 3"/>
          <p:cNvSpPr/>
          <p:nvPr/>
        </p:nvSpPr>
        <p:spPr>
          <a:xfrm>
            <a:off x="1084659" y="2585799"/>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Model</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3676412" y="2585799"/>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Silhouette</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6264354" y="2585799"/>
            <a:ext cx="2101691" cy="766048"/>
          </a:xfrm>
          <a:prstGeom prst="rect">
            <a:avLst/>
          </a:prstGeom>
          <a:noFill/>
          <a:ln/>
        </p:spPr>
        <p:txBody>
          <a:bodyPr wrap="squar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Within-cluster sum of squares</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8852297" y="2585799"/>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Davies-Bouldin</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11440239" y="2585799"/>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Calinski-Harabasz</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Shape 8"/>
          <p:cNvSpPr/>
          <p:nvPr/>
        </p:nvSpPr>
        <p:spPr>
          <a:xfrm>
            <a:off x="845344" y="3503057"/>
            <a:ext cx="12939713" cy="685443"/>
          </a:xfrm>
          <a:prstGeom prst="rect">
            <a:avLst/>
          </a:prstGeom>
          <a:solidFill>
            <a:srgbClr val="000000">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panose="020B0503030403020204" pitchFamily="34" charset="0"/>
              <a:ea typeface="Source Sans Pro" panose="020B0503030403020204" pitchFamily="34" charset="0"/>
            </a:endParaRPr>
          </a:p>
        </p:txBody>
      </p:sp>
      <p:sp>
        <p:nvSpPr>
          <p:cNvPr id="11" name="Text 9"/>
          <p:cNvSpPr/>
          <p:nvPr/>
        </p:nvSpPr>
        <p:spPr>
          <a:xfrm>
            <a:off x="1084659" y="3654266"/>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K-Means</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10"/>
          <p:cNvSpPr/>
          <p:nvPr/>
        </p:nvSpPr>
        <p:spPr>
          <a:xfrm>
            <a:off x="3676412" y="365426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0.164</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 11"/>
          <p:cNvSpPr/>
          <p:nvPr/>
        </p:nvSpPr>
        <p:spPr>
          <a:xfrm>
            <a:off x="6264354" y="365426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740.4663</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12"/>
          <p:cNvSpPr/>
          <p:nvPr/>
        </p:nvSpPr>
        <p:spPr>
          <a:xfrm>
            <a:off x="8852297" y="365426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1.5233</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 13"/>
          <p:cNvSpPr/>
          <p:nvPr/>
        </p:nvSpPr>
        <p:spPr>
          <a:xfrm>
            <a:off x="11440239" y="3654266"/>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31.4798</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Shape 14"/>
          <p:cNvSpPr/>
          <p:nvPr/>
        </p:nvSpPr>
        <p:spPr>
          <a:xfrm>
            <a:off x="845344" y="4188500"/>
            <a:ext cx="12939713" cy="1068467"/>
          </a:xfrm>
          <a:prstGeom prst="rect">
            <a:avLst/>
          </a:prstGeom>
          <a:solidFill>
            <a:srgbClr val="FFFFFF">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panose="020B0503030403020204" pitchFamily="34" charset="0"/>
              <a:ea typeface="Source Sans Pro" panose="020B0503030403020204" pitchFamily="34" charset="0"/>
            </a:endParaRPr>
          </a:p>
        </p:txBody>
      </p:sp>
      <p:sp>
        <p:nvSpPr>
          <p:cNvPr id="17" name="Text 15"/>
          <p:cNvSpPr/>
          <p:nvPr/>
        </p:nvSpPr>
        <p:spPr>
          <a:xfrm>
            <a:off x="1084659" y="4339709"/>
            <a:ext cx="2105501" cy="766048"/>
          </a:xfrm>
          <a:prstGeom prst="rect">
            <a:avLst/>
          </a:prstGeom>
          <a:noFill/>
          <a:ln/>
        </p:spPr>
        <p:txBody>
          <a:bodyPr wrap="squar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Hierarchical Clustering</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 16"/>
          <p:cNvSpPr/>
          <p:nvPr/>
        </p:nvSpPr>
        <p:spPr>
          <a:xfrm>
            <a:off x="3676412" y="4339709"/>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0.1276</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 17"/>
          <p:cNvSpPr/>
          <p:nvPr/>
        </p:nvSpPr>
        <p:spPr>
          <a:xfrm>
            <a:off x="6264354" y="4339709"/>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760.6833</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 18"/>
          <p:cNvSpPr/>
          <p:nvPr/>
        </p:nvSpPr>
        <p:spPr>
          <a:xfrm>
            <a:off x="8852297" y="4339709"/>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1.7066</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 19"/>
          <p:cNvSpPr/>
          <p:nvPr/>
        </p:nvSpPr>
        <p:spPr>
          <a:xfrm>
            <a:off x="11440239" y="4339709"/>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28.1646</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Shape 20"/>
          <p:cNvSpPr/>
          <p:nvPr/>
        </p:nvSpPr>
        <p:spPr>
          <a:xfrm>
            <a:off x="845344" y="5256967"/>
            <a:ext cx="12939713" cy="1068467"/>
          </a:xfrm>
          <a:prstGeom prst="rect">
            <a:avLst/>
          </a:prstGeom>
          <a:solidFill>
            <a:srgbClr val="000000">
              <a:alpha val="4000"/>
            </a:srgb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panose="020B0503030403020204" pitchFamily="34" charset="0"/>
              <a:ea typeface="Source Sans Pro" panose="020B0503030403020204" pitchFamily="34" charset="0"/>
            </a:endParaRPr>
          </a:p>
        </p:txBody>
      </p:sp>
      <p:sp>
        <p:nvSpPr>
          <p:cNvPr id="23" name="Text 21"/>
          <p:cNvSpPr/>
          <p:nvPr/>
        </p:nvSpPr>
        <p:spPr>
          <a:xfrm>
            <a:off x="1084659" y="5408176"/>
            <a:ext cx="2105501" cy="766048"/>
          </a:xfrm>
          <a:prstGeom prst="rect">
            <a:avLst/>
          </a:prstGeom>
          <a:noFill/>
          <a:ln/>
        </p:spPr>
        <p:txBody>
          <a:bodyPr wrap="squar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Gaussian Mixture Models</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22"/>
          <p:cNvSpPr/>
          <p:nvPr/>
        </p:nvSpPr>
        <p:spPr>
          <a:xfrm>
            <a:off x="3676412" y="540817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0.1319</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 23"/>
          <p:cNvSpPr/>
          <p:nvPr/>
        </p:nvSpPr>
        <p:spPr>
          <a:xfrm>
            <a:off x="6264354" y="540817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759.8581</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 24"/>
          <p:cNvSpPr/>
          <p:nvPr/>
        </p:nvSpPr>
        <p:spPr>
          <a:xfrm>
            <a:off x="8852297" y="5408176"/>
            <a:ext cx="210169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1.6362</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 name="Text 25"/>
          <p:cNvSpPr/>
          <p:nvPr/>
        </p:nvSpPr>
        <p:spPr>
          <a:xfrm>
            <a:off x="11440239" y="5408176"/>
            <a:ext cx="2105501"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27.8838</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 26"/>
          <p:cNvSpPr/>
          <p:nvPr/>
        </p:nvSpPr>
        <p:spPr>
          <a:xfrm>
            <a:off x="837724" y="6602254"/>
            <a:ext cx="12954952" cy="383024"/>
          </a:xfrm>
          <a:prstGeom prst="rect">
            <a:avLst/>
          </a:prstGeom>
          <a:noFill/>
          <a:ln/>
        </p:spPr>
        <p:txBody>
          <a:bodyPr wrap="none" lIns="0" tIns="0" rIns="0" bIns="0" rtlCol="0" anchor="t"/>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1850" b="0" i="0" u="none" strike="noStrike" kern="1200" cap="none" spc="0" normalizeH="0" baseline="0" noProof="0" dirty="0">
                <a:ln>
                  <a:noFill/>
                </a:ln>
                <a:solidFill>
                  <a:srgbClr val="272525"/>
                </a:solidFill>
                <a:effectLst/>
                <a:uLnTx/>
                <a:uFillTx/>
                <a:latin typeface="Source Sans Pro" pitchFamily="34" charset="0"/>
                <a:ea typeface="Source Sans Pro" pitchFamily="34" charset="-122"/>
                <a:cs typeface="Source Sans Pro" pitchFamily="34" charset="-120"/>
              </a:rPr>
              <a:t>Initial results show modest performance. K-Means leads with highest silhouette score and Calinski-Harabasz index.</a:t>
            </a:r>
            <a:endParaRPr kumimoji="0" lang="en-US" sz="18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 name="Picture 28" descr="A white background with black dots&#10;&#10;AI-generated content may be incorrect.">
            <a:extLst>
              <a:ext uri="{FF2B5EF4-FFF2-40B4-BE49-F238E27FC236}">
                <a16:creationId xmlns:a16="http://schemas.microsoft.com/office/drawing/2014/main" id="{B6AE590C-F408-5FEA-3D20-B157ECA5AE52}"/>
              </a:ext>
            </a:extLst>
          </p:cNvPr>
          <p:cNvPicPr>
            <a:picLocks noChangeAspect="1"/>
          </p:cNvPicPr>
          <p:nvPr/>
        </p:nvPicPr>
        <p:blipFill>
          <a:blip r:embed="rId3"/>
          <a:stretch>
            <a:fillRect/>
          </a:stretch>
        </p:blipFill>
        <p:spPr>
          <a:xfrm>
            <a:off x="12634332" y="7171021"/>
            <a:ext cx="1881451" cy="1028789"/>
          </a:xfrm>
          <a:prstGeom prst="rect">
            <a:avLst/>
          </a:prstGeom>
        </p:spPr>
      </p:pic>
      <p:pic>
        <p:nvPicPr>
          <p:cNvPr id="30" name="Picture 29" descr="A logo of a university&#10;&#10;AI-generated content may be incorrect.">
            <a:extLst>
              <a:ext uri="{FF2B5EF4-FFF2-40B4-BE49-F238E27FC236}">
                <a16:creationId xmlns:a16="http://schemas.microsoft.com/office/drawing/2014/main" id="{24B19604-6328-AC10-A763-2463E815C2BB}"/>
              </a:ext>
            </a:extLst>
          </p:cNvPr>
          <p:cNvPicPr>
            <a:picLocks noChangeAspect="1"/>
          </p:cNvPicPr>
          <p:nvPr/>
        </p:nvPicPr>
        <p:blipFill>
          <a:blip r:embed="rId4"/>
          <a:srcRect l="32383" t="5994" r="32413" b="6495"/>
          <a:stretch/>
        </p:blipFill>
        <p:spPr>
          <a:xfrm>
            <a:off x="14024293" y="7463790"/>
            <a:ext cx="491490" cy="6283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1902</Words>
  <Application>Microsoft Office PowerPoint</Application>
  <PresentationFormat>Custom</PresentationFormat>
  <Paragraphs>222</Paragraphs>
  <Slides>16</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Aptos</vt:lpstr>
      <vt:lpstr>Arial</vt:lpstr>
      <vt:lpstr>Calibri</vt:lpstr>
      <vt:lpstr>Source Sans Pro</vt:lpstr>
      <vt:lpstr>Source Sans Pro Bold</vt:lpstr>
      <vt:lpstr>Source Serif Pro Semi 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Priyal Rawat</cp:lastModifiedBy>
  <cp:revision>1</cp:revision>
  <dcterms:created xsi:type="dcterms:W3CDTF">2025-06-21T20:56:38Z</dcterms:created>
  <dcterms:modified xsi:type="dcterms:W3CDTF">2025-06-22T03:55:17Z</dcterms:modified>
</cp:coreProperties>
</file>